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3.xml" ContentType="application/vnd.openxmlformats-officedocument.presentationml.slide+xml"/>
  <Override PartName="/ppt/slides/_rels/slide44.xml.rels" ContentType="application/vnd.openxmlformats-package.relationships+xml"/>
  <Override PartName="/ppt/slides/_rels/slide42.xml.rels" ContentType="application/vnd.openxmlformats-package.relationships+xml"/>
  <Override PartName="/ppt/slides/_rels/slide41.xml.rels" ContentType="application/vnd.openxmlformats-package.relationships+xml"/>
  <Override PartName="/ppt/slides/_rels/slide40.xml.rels" ContentType="application/vnd.openxmlformats-package.relationships+xml"/>
  <Override PartName="/ppt/slides/_rels/slide39.xml.rels" ContentType="application/vnd.openxmlformats-package.relationships+xml"/>
  <Override PartName="/ppt/slides/_rels/slide36.xml.rels" ContentType="application/vnd.openxmlformats-package.relationships+xml"/>
  <Override PartName="/ppt/slides/_rels/slide38.xml.rels" ContentType="application/vnd.openxmlformats-package.relationships+xml"/>
  <Override PartName="/ppt/slides/_rels/slide35.xml.rels" ContentType="application/vnd.openxmlformats-package.relationships+xml"/>
  <Override PartName="/ppt/slides/_rels/slide32.xml.rels" ContentType="application/vnd.openxmlformats-package.relationships+xml"/>
  <Override PartName="/ppt/slides/_rels/slide29.xml.rels" ContentType="application/vnd.openxmlformats-package.relationships+xml"/>
  <Override PartName="/ppt/slides/_rels/slide24.xml.rels" ContentType="application/vnd.openxmlformats-package.relationships+xml"/>
  <Override PartName="/ppt/slides/_rels/slide31.xml.rels" ContentType="application/vnd.openxmlformats-package.relationships+xml"/>
  <Override PartName="/ppt/slides/_rels/slide28.xml.rels" ContentType="application/vnd.openxmlformats-package.relationships+xml"/>
  <Override PartName="/ppt/slides/_rels/slide23.xml.rels" ContentType="application/vnd.openxmlformats-package.relationships+xml"/>
  <Override PartName="/ppt/slides/_rels/slide26.xml.rels" ContentType="application/vnd.openxmlformats-package.relationships+xml"/>
  <Override PartName="/ppt/slides/_rels/slide21.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4.xml.rels" ContentType="application/vnd.openxmlformats-package.relationships+xml"/>
  <Override PartName="/ppt/slides/_rels/slide25.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27.xml.rels" ContentType="application/vnd.openxmlformats-package.relationships+xml"/>
  <Override PartName="/ppt/slides/_rels/slide15.xml.rels" ContentType="application/vnd.openxmlformats-package.relationships+xml"/>
  <Override PartName="/ppt/slides/_rels/slide20.xml.rels" ContentType="application/vnd.openxmlformats-package.relationships+xml"/>
  <Override PartName="/ppt/slides/_rels/slide30.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16.xml.rels" ContentType="application/vnd.openxmlformats-package.relationships+xml"/>
  <Override PartName="/ppt/slides/_rels/slide10.xml.rels" ContentType="application/vnd.openxmlformats-package.relationships+xml"/>
  <Override PartName="/ppt/slides/_rels/slide22.xml.rels" ContentType="application/vnd.openxmlformats-package.relationships+xml"/>
  <Override PartName="/ppt/slides/_rels/slide7.xml.rels" ContentType="application/vnd.openxmlformats-package.relationships+xml"/>
  <Override PartName="/ppt/slides/_rels/slide5.xml.rels" ContentType="application/vnd.openxmlformats-package.relationships+xml"/>
  <Override PartName="/ppt/slides/_rels/slide37.xml.rels" ContentType="application/vnd.openxmlformats-package.relationships+xml"/>
  <Override PartName="/ppt/slides/_rels/slide4.xml.rels" ContentType="application/vnd.openxmlformats-package.relationships+xml"/>
  <Override PartName="/ppt/slides/_rels/slide17.xml.rels" ContentType="application/vnd.openxmlformats-package.relationships+xml"/>
  <Override PartName="/ppt/slides/_rels/slide43.xml.rels" ContentType="application/vnd.openxmlformats-package.relationships+xml"/>
  <Override PartName="/ppt/slides/_rels/slide3.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32.xml" ContentType="application/vnd.openxmlformats-officedocument.presentationml.slide+xml"/>
  <Override PartName="/ppt/slides/slide29.xml" ContentType="application/vnd.openxmlformats-officedocument.presentationml.slide+xml"/>
  <Override PartName="/ppt/slides/slide25.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23.xml" ContentType="application/vnd.openxmlformats-officedocument.presentationml.slide+xml"/>
  <Override PartName="/ppt/slides/slide26.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3.xml" ContentType="application/vnd.openxmlformats-officedocument.presentationml.slide+xml"/>
  <Override PartName="/ppt/slides/slide11.xml" ContentType="application/vnd.openxmlformats-officedocument.presentationml.slide+xml"/>
  <Override PartName="/ppt/slides/slide28.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22.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34.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7.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2.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media/image8.jpeg" ContentType="image/jpeg"/>
  <Override PartName="/ppt/media/image7.jpeg" ContentType="image/jpeg"/>
  <Override PartName="/ppt/media/image6.jpeg" ContentType="image/jpeg"/>
  <Override PartName="/ppt/media/image4.jpeg" ContentType="image/jpeg"/>
  <Override PartName="/ppt/media/image5.jpeg" ContentType="image/jpeg"/>
  <Override PartName="/ppt/media/image3.jpeg" ContentType="image/jpeg"/>
  <Override PartName="/ppt/media/image2.png" ContentType="image/png"/>
  <Override PartName="/ppt/media/image1.png" ContentType="image/png"/>
  <Override PartName="/ppt/slideMasters/_rels/slideMaster1.xml.rels" ContentType="application/vnd.openxmlformats-package.relationships+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Lst>
  <p:sldSz cx="10080625" cy="7559675"/>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
</Relationships>
</file>

<file path=ppt/media/image1.png>
</file>

<file path=ppt/media/image2.png>
</file>

<file path=ppt/media/image3.jpeg>
</file>

<file path=ppt/media/image4.jpeg>
</file>

<file path=ppt/media/image5.jpeg>
</file>

<file path=ppt/media/image6.jpeg>
</file>

<file path=ppt/media/image7.jpeg>
</file>

<file path=ppt/media/image8.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27" name="PlaceHolder 2"/>
          <p:cNvSpPr>
            <a:spLocks noGrp="1"/>
          </p:cNvSpPr>
          <p:nvPr>
            <p:ph type="body"/>
          </p:nvPr>
        </p:nvSpPr>
        <p:spPr>
          <a:xfrm>
            <a:off x="504000" y="1769040"/>
            <a:ext cx="9071640" cy="2091240"/>
          </a:xfrm>
          <a:prstGeom prst="rect">
            <a:avLst/>
          </a:prstGeom>
        </p:spPr>
        <p:txBody>
          <a:bodyPr lIns="0" rIns="0" tIns="0" bIns="0"/>
          <a:p>
            <a:endParaRPr/>
          </a:p>
        </p:txBody>
      </p:sp>
      <p:sp>
        <p:nvSpPr>
          <p:cNvPr id="28" name="PlaceHolder 3"/>
          <p:cNvSpPr>
            <a:spLocks noGrp="1"/>
          </p:cNvSpPr>
          <p:nvPr>
            <p:ph type="body"/>
          </p:nvPr>
        </p:nvSpPr>
        <p:spPr>
          <a:xfrm>
            <a:off x="504000" y="4059360"/>
            <a:ext cx="9071640" cy="209124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30" name="PlaceHolder 2"/>
          <p:cNvSpPr>
            <a:spLocks noGrp="1"/>
          </p:cNvSpPr>
          <p:nvPr>
            <p:ph type="body"/>
          </p:nvPr>
        </p:nvSpPr>
        <p:spPr>
          <a:xfrm>
            <a:off x="504000" y="1769040"/>
            <a:ext cx="4426920" cy="2091240"/>
          </a:xfrm>
          <a:prstGeom prst="rect">
            <a:avLst/>
          </a:prstGeom>
        </p:spPr>
        <p:txBody>
          <a:bodyPr lIns="0" rIns="0" tIns="0" bIns="0"/>
          <a:p>
            <a:endParaRPr/>
          </a:p>
        </p:txBody>
      </p:sp>
      <p:sp>
        <p:nvSpPr>
          <p:cNvPr id="31" name="PlaceHolder 3"/>
          <p:cNvSpPr>
            <a:spLocks noGrp="1"/>
          </p:cNvSpPr>
          <p:nvPr>
            <p:ph type="body"/>
          </p:nvPr>
        </p:nvSpPr>
        <p:spPr>
          <a:xfrm>
            <a:off x="5152680" y="1769040"/>
            <a:ext cx="4426920" cy="2091240"/>
          </a:xfrm>
          <a:prstGeom prst="rect">
            <a:avLst/>
          </a:prstGeom>
        </p:spPr>
        <p:txBody>
          <a:bodyPr lIns="0" rIns="0" tIns="0" bIns="0"/>
          <a:p>
            <a:endParaRPr/>
          </a:p>
        </p:txBody>
      </p:sp>
      <p:sp>
        <p:nvSpPr>
          <p:cNvPr id="32" name="PlaceHolder 4"/>
          <p:cNvSpPr>
            <a:spLocks noGrp="1"/>
          </p:cNvSpPr>
          <p:nvPr>
            <p:ph type="body"/>
          </p:nvPr>
        </p:nvSpPr>
        <p:spPr>
          <a:xfrm>
            <a:off x="5152680" y="4059360"/>
            <a:ext cx="4426920" cy="2091240"/>
          </a:xfrm>
          <a:prstGeom prst="rect">
            <a:avLst/>
          </a:prstGeom>
        </p:spPr>
        <p:txBody>
          <a:bodyPr lIns="0" rIns="0" tIns="0" bIns="0"/>
          <a:p>
            <a:endParaRPr/>
          </a:p>
        </p:txBody>
      </p:sp>
      <p:sp>
        <p:nvSpPr>
          <p:cNvPr id="33" name="PlaceHolder 5"/>
          <p:cNvSpPr>
            <a:spLocks noGrp="1"/>
          </p:cNvSpPr>
          <p:nvPr>
            <p:ph type="body"/>
          </p:nvPr>
        </p:nvSpPr>
        <p:spPr>
          <a:xfrm>
            <a:off x="504000" y="4059360"/>
            <a:ext cx="4426920" cy="209124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35" name="PlaceHolder 2"/>
          <p:cNvSpPr>
            <a:spLocks noGrp="1"/>
          </p:cNvSpPr>
          <p:nvPr>
            <p:ph type="body"/>
          </p:nvPr>
        </p:nvSpPr>
        <p:spPr>
          <a:xfrm>
            <a:off x="504000" y="1769040"/>
            <a:ext cx="9071640" cy="4384440"/>
          </a:xfrm>
          <a:prstGeom prst="rect">
            <a:avLst/>
          </a:prstGeom>
        </p:spPr>
        <p:txBody>
          <a:bodyPr lIns="0" rIns="0" tIns="0" bIns="0"/>
          <a:p>
            <a:endParaRPr/>
          </a:p>
        </p:txBody>
      </p:sp>
      <p:sp>
        <p:nvSpPr>
          <p:cNvPr id="36" name="PlaceHolder 3"/>
          <p:cNvSpPr>
            <a:spLocks noGrp="1"/>
          </p:cNvSpPr>
          <p:nvPr>
            <p:ph type="body"/>
          </p:nvPr>
        </p:nvSpPr>
        <p:spPr>
          <a:xfrm>
            <a:off x="504000" y="1769040"/>
            <a:ext cx="9071640" cy="4384440"/>
          </a:xfrm>
          <a:prstGeom prst="rect">
            <a:avLst/>
          </a:prstGeom>
        </p:spPr>
        <p:txBody>
          <a:bodyPr lIns="0" rIns="0" tIns="0" bIns="0"/>
          <a:p>
            <a:endParaRPr/>
          </a:p>
        </p:txBody>
      </p:sp>
      <p:pic>
        <p:nvPicPr>
          <p:cNvPr id="37" name="" descr=""/>
          <p:cNvPicPr/>
          <p:nvPr/>
        </p:nvPicPr>
        <p:blipFill>
          <a:blip r:embed="rId2"/>
          <a:stretch/>
        </p:blipFill>
        <p:spPr>
          <a:xfrm>
            <a:off x="2292120" y="1768680"/>
            <a:ext cx="5495040" cy="4384440"/>
          </a:xfrm>
          <a:prstGeom prst="rect">
            <a:avLst/>
          </a:prstGeom>
          <a:ln>
            <a:noFill/>
          </a:ln>
        </p:spPr>
      </p:pic>
      <p:pic>
        <p:nvPicPr>
          <p:cNvPr id="38" name="" descr=""/>
          <p:cNvPicPr/>
          <p:nvPr/>
        </p:nvPicPr>
        <p:blipFill>
          <a:blip r:embed="rId3"/>
          <a:stretch/>
        </p:blipFill>
        <p:spPr>
          <a:xfrm>
            <a:off x="2292120" y="1768680"/>
            <a:ext cx="5495040" cy="4384440"/>
          </a:xfrm>
          <a:prstGeom prst="rect">
            <a:avLst/>
          </a:prstGeom>
          <a:ln>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6" name="PlaceHolder 2"/>
          <p:cNvSpPr>
            <a:spLocks noGrp="1"/>
          </p:cNvSpPr>
          <p:nvPr>
            <p:ph type="subTitle"/>
          </p:nvPr>
        </p:nvSpPr>
        <p:spPr>
          <a:xfrm>
            <a:off x="504000" y="1769040"/>
            <a:ext cx="9071640" cy="4384440"/>
          </a:xfrm>
          <a:prstGeom prst="rect">
            <a:avLst/>
          </a:prstGeom>
        </p:spPr>
        <p:txBody>
          <a:bodyPr lIns="0" rIns="0" tIns="0" bIns="0" anchor="ctr"/>
          <a:p>
            <a:pPr algn="ctr"/>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8" name="PlaceHolder 2"/>
          <p:cNvSpPr>
            <a:spLocks noGrp="1"/>
          </p:cNvSpPr>
          <p:nvPr>
            <p:ph type="body"/>
          </p:nvPr>
        </p:nvSpPr>
        <p:spPr>
          <a:xfrm>
            <a:off x="504000" y="1769040"/>
            <a:ext cx="9071640" cy="438444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10" name="PlaceHolder 2"/>
          <p:cNvSpPr>
            <a:spLocks noGrp="1"/>
          </p:cNvSpPr>
          <p:nvPr>
            <p:ph type="body"/>
          </p:nvPr>
        </p:nvSpPr>
        <p:spPr>
          <a:xfrm>
            <a:off x="504000" y="1769040"/>
            <a:ext cx="4426920" cy="4384440"/>
          </a:xfrm>
          <a:prstGeom prst="rect">
            <a:avLst/>
          </a:prstGeom>
        </p:spPr>
        <p:txBody>
          <a:bodyPr lIns="0" rIns="0" tIns="0" bIns="0"/>
          <a:p>
            <a:endParaRPr/>
          </a:p>
        </p:txBody>
      </p:sp>
      <p:sp>
        <p:nvSpPr>
          <p:cNvPr id="11" name="PlaceHolder 3"/>
          <p:cNvSpPr>
            <a:spLocks noGrp="1"/>
          </p:cNvSpPr>
          <p:nvPr>
            <p:ph type="body"/>
          </p:nvPr>
        </p:nvSpPr>
        <p:spPr>
          <a:xfrm>
            <a:off x="5152680" y="1769040"/>
            <a:ext cx="4426920" cy="438444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04000" y="301320"/>
            <a:ext cx="9071640" cy="585180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15" name="PlaceHolder 2"/>
          <p:cNvSpPr>
            <a:spLocks noGrp="1"/>
          </p:cNvSpPr>
          <p:nvPr>
            <p:ph type="body"/>
          </p:nvPr>
        </p:nvSpPr>
        <p:spPr>
          <a:xfrm>
            <a:off x="504000" y="1769040"/>
            <a:ext cx="4426920" cy="2091240"/>
          </a:xfrm>
          <a:prstGeom prst="rect">
            <a:avLst/>
          </a:prstGeom>
        </p:spPr>
        <p:txBody>
          <a:bodyPr lIns="0" rIns="0" tIns="0" bIns="0"/>
          <a:p>
            <a:endParaRPr/>
          </a:p>
        </p:txBody>
      </p:sp>
      <p:sp>
        <p:nvSpPr>
          <p:cNvPr id="16" name="PlaceHolder 3"/>
          <p:cNvSpPr>
            <a:spLocks noGrp="1"/>
          </p:cNvSpPr>
          <p:nvPr>
            <p:ph type="body"/>
          </p:nvPr>
        </p:nvSpPr>
        <p:spPr>
          <a:xfrm>
            <a:off x="504000" y="4059360"/>
            <a:ext cx="4426920" cy="2091240"/>
          </a:xfrm>
          <a:prstGeom prst="rect">
            <a:avLst/>
          </a:prstGeom>
        </p:spPr>
        <p:txBody>
          <a:bodyPr lIns="0" rIns="0" tIns="0" bIns="0"/>
          <a:p>
            <a:endParaRPr/>
          </a:p>
        </p:txBody>
      </p:sp>
      <p:sp>
        <p:nvSpPr>
          <p:cNvPr id="17" name="PlaceHolder 4"/>
          <p:cNvSpPr>
            <a:spLocks noGrp="1"/>
          </p:cNvSpPr>
          <p:nvPr>
            <p:ph type="body"/>
          </p:nvPr>
        </p:nvSpPr>
        <p:spPr>
          <a:xfrm>
            <a:off x="5152680" y="1769040"/>
            <a:ext cx="4426920" cy="438444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19" name="PlaceHolder 2"/>
          <p:cNvSpPr>
            <a:spLocks noGrp="1"/>
          </p:cNvSpPr>
          <p:nvPr>
            <p:ph type="body"/>
          </p:nvPr>
        </p:nvSpPr>
        <p:spPr>
          <a:xfrm>
            <a:off x="504000" y="1769040"/>
            <a:ext cx="4426920" cy="4384440"/>
          </a:xfrm>
          <a:prstGeom prst="rect">
            <a:avLst/>
          </a:prstGeom>
        </p:spPr>
        <p:txBody>
          <a:bodyPr lIns="0" rIns="0" tIns="0" bIns="0"/>
          <a:p>
            <a:endParaRPr/>
          </a:p>
        </p:txBody>
      </p:sp>
      <p:sp>
        <p:nvSpPr>
          <p:cNvPr id="20" name="PlaceHolder 3"/>
          <p:cNvSpPr>
            <a:spLocks noGrp="1"/>
          </p:cNvSpPr>
          <p:nvPr>
            <p:ph type="body"/>
          </p:nvPr>
        </p:nvSpPr>
        <p:spPr>
          <a:xfrm>
            <a:off x="5152680" y="1769040"/>
            <a:ext cx="4426920" cy="2091240"/>
          </a:xfrm>
          <a:prstGeom prst="rect">
            <a:avLst/>
          </a:prstGeom>
        </p:spPr>
        <p:txBody>
          <a:bodyPr lIns="0" rIns="0" tIns="0" bIns="0"/>
          <a:p>
            <a:endParaRPr/>
          </a:p>
        </p:txBody>
      </p:sp>
      <p:sp>
        <p:nvSpPr>
          <p:cNvPr id="21" name="PlaceHolder 4"/>
          <p:cNvSpPr>
            <a:spLocks noGrp="1"/>
          </p:cNvSpPr>
          <p:nvPr>
            <p:ph type="body"/>
          </p:nvPr>
        </p:nvSpPr>
        <p:spPr>
          <a:xfrm>
            <a:off x="5152680" y="4059360"/>
            <a:ext cx="4426920" cy="209124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23" name="PlaceHolder 2"/>
          <p:cNvSpPr>
            <a:spLocks noGrp="1"/>
          </p:cNvSpPr>
          <p:nvPr>
            <p:ph type="body"/>
          </p:nvPr>
        </p:nvSpPr>
        <p:spPr>
          <a:xfrm>
            <a:off x="504000" y="1769040"/>
            <a:ext cx="4426920" cy="2091240"/>
          </a:xfrm>
          <a:prstGeom prst="rect">
            <a:avLst/>
          </a:prstGeom>
        </p:spPr>
        <p:txBody>
          <a:bodyPr lIns="0" rIns="0" tIns="0" bIns="0"/>
          <a:p>
            <a:endParaRPr/>
          </a:p>
        </p:txBody>
      </p:sp>
      <p:sp>
        <p:nvSpPr>
          <p:cNvPr id="24" name="PlaceHolder 3"/>
          <p:cNvSpPr>
            <a:spLocks noGrp="1"/>
          </p:cNvSpPr>
          <p:nvPr>
            <p:ph type="body"/>
          </p:nvPr>
        </p:nvSpPr>
        <p:spPr>
          <a:xfrm>
            <a:off x="5152680" y="1769040"/>
            <a:ext cx="4426920" cy="2091240"/>
          </a:xfrm>
          <a:prstGeom prst="rect">
            <a:avLst/>
          </a:prstGeom>
        </p:spPr>
        <p:txBody>
          <a:bodyPr lIns="0" rIns="0" tIns="0" bIns="0"/>
          <a:p>
            <a:endParaRPr/>
          </a:p>
        </p:txBody>
      </p:sp>
      <p:sp>
        <p:nvSpPr>
          <p:cNvPr id="25" name="PlaceHolder 4"/>
          <p:cNvSpPr>
            <a:spLocks noGrp="1"/>
          </p:cNvSpPr>
          <p:nvPr>
            <p:ph type="body"/>
          </p:nvPr>
        </p:nvSpPr>
        <p:spPr>
          <a:xfrm>
            <a:off x="504000" y="4059360"/>
            <a:ext cx="9071640" cy="209124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301320"/>
            <a:ext cx="9071640" cy="1262160"/>
          </a:xfrm>
          <a:prstGeom prst="rect">
            <a:avLst/>
          </a:prstGeom>
        </p:spPr>
        <p:txBody>
          <a:bodyPr lIns="0" rIns="0" tIns="0" bIns="0" anchor="ctr"/>
          <a:p>
            <a:pPr algn="ctr"/>
            <a:r>
              <a:rPr lang="en-US" sz="4400">
                <a:latin typeface="Arial"/>
              </a:rPr>
              <a:t>Click to edit the title text format</a:t>
            </a:r>
            <a:endParaRPr/>
          </a:p>
        </p:txBody>
      </p:sp>
      <p:sp>
        <p:nvSpPr>
          <p:cNvPr id="1" name="PlaceHolder 2"/>
          <p:cNvSpPr>
            <a:spLocks noGrp="1"/>
          </p:cNvSpPr>
          <p:nvPr>
            <p:ph type="body"/>
          </p:nvPr>
        </p:nvSpPr>
        <p:spPr>
          <a:xfrm>
            <a:off x="504000" y="1769040"/>
            <a:ext cx="9071640" cy="4384440"/>
          </a:xfrm>
          <a:prstGeom prst="rect">
            <a:avLst/>
          </a:prstGeom>
        </p:spPr>
        <p:txBody>
          <a:bodyPr lIns="0" rIns="0" tIns="0" bIns="0"/>
          <a:p>
            <a:pPr>
              <a:buSzPct val="45000"/>
              <a:buFont typeface="StarSymbol"/>
              <a:buChar char=""/>
            </a:pPr>
            <a:r>
              <a:rPr lang="en-US" sz="3200">
                <a:latin typeface="Arial"/>
              </a:rPr>
              <a:t>Click to edit the outline text format</a:t>
            </a:r>
            <a:endParaRPr/>
          </a:p>
          <a:p>
            <a:pPr lvl="1">
              <a:buSzPct val="75000"/>
              <a:buFont typeface="StarSymbol"/>
              <a:buChar char=""/>
            </a:pPr>
            <a:r>
              <a:rPr lang="en-US" sz="2800">
                <a:latin typeface="Arial"/>
              </a:rPr>
              <a:t>Second Outline Level</a:t>
            </a:r>
            <a:endParaRPr/>
          </a:p>
          <a:p>
            <a:pPr lvl="2">
              <a:buSzPct val="45000"/>
              <a:buFont typeface="StarSymbol"/>
              <a:buChar char=""/>
            </a:pPr>
            <a:r>
              <a:rPr lang="en-US" sz="2400">
                <a:latin typeface="Arial"/>
              </a:rPr>
              <a:t>Third Outline Level</a:t>
            </a:r>
            <a:endParaRPr/>
          </a:p>
          <a:p>
            <a:pPr lvl="3">
              <a:buSzPct val="75000"/>
              <a:buFont typeface="StarSymbol"/>
              <a:buChar char=""/>
            </a:pPr>
            <a:r>
              <a:rPr lang="en-US" sz="2000">
                <a:latin typeface="Arial"/>
              </a:rPr>
              <a:t>Fourth Outline Level</a:t>
            </a:r>
            <a:endParaRPr/>
          </a:p>
          <a:p>
            <a:pPr lvl="4">
              <a:buSzPct val="45000"/>
              <a:buFont typeface="StarSymbol"/>
              <a:buChar char=""/>
            </a:pPr>
            <a:r>
              <a:rPr lang="en-US" sz="2000">
                <a:latin typeface="Arial"/>
              </a:rPr>
              <a:t>Fifth Outline Level</a:t>
            </a:r>
            <a:endParaRPr/>
          </a:p>
          <a:p>
            <a:pPr lvl="5">
              <a:buSzPct val="45000"/>
              <a:buFont typeface="StarSymbol"/>
              <a:buChar char=""/>
            </a:pPr>
            <a:r>
              <a:rPr lang="en-US" sz="2000">
                <a:latin typeface="Arial"/>
              </a:rPr>
              <a:t>Sixth Outline Level</a:t>
            </a:r>
            <a:endParaRPr/>
          </a:p>
          <a:p>
            <a:pPr lvl="6">
              <a:buSzPct val="45000"/>
              <a:buFont typeface="StarSymbol"/>
              <a:buChar char=""/>
            </a:pPr>
            <a:r>
              <a:rPr lang="en-US" sz="2000">
                <a:latin typeface="Arial"/>
              </a:rPr>
              <a:t>Seventh Outline Level</a:t>
            </a:r>
            <a:endParaRPr/>
          </a:p>
        </p:txBody>
      </p:sp>
      <p:sp>
        <p:nvSpPr>
          <p:cNvPr id="2" name="PlaceHolder 3"/>
          <p:cNvSpPr>
            <a:spLocks noGrp="1"/>
          </p:cNvSpPr>
          <p:nvPr>
            <p:ph type="dt"/>
          </p:nvPr>
        </p:nvSpPr>
        <p:spPr>
          <a:xfrm>
            <a:off x="504000" y="6887160"/>
            <a:ext cx="2348280" cy="521280"/>
          </a:xfrm>
          <a:prstGeom prst="rect">
            <a:avLst/>
          </a:prstGeom>
        </p:spPr>
        <p:txBody>
          <a:bodyPr lIns="0" rIns="0" tIns="0" bIns="0"/>
          <a:p>
            <a:r>
              <a:rPr lang="en-US" sz="1400">
                <a:latin typeface="Times New Roman"/>
              </a:rPr>
              <a:t>&lt;date/time&gt;</a:t>
            </a:r>
            <a:endParaRPr/>
          </a:p>
        </p:txBody>
      </p:sp>
      <p:sp>
        <p:nvSpPr>
          <p:cNvPr id="3" name="PlaceHolder 4"/>
          <p:cNvSpPr>
            <a:spLocks noGrp="1"/>
          </p:cNvSpPr>
          <p:nvPr>
            <p:ph type="ftr"/>
          </p:nvPr>
        </p:nvSpPr>
        <p:spPr>
          <a:xfrm>
            <a:off x="3447360" y="6887160"/>
            <a:ext cx="3195000" cy="521280"/>
          </a:xfrm>
          <a:prstGeom prst="rect">
            <a:avLst/>
          </a:prstGeom>
        </p:spPr>
        <p:txBody>
          <a:bodyPr lIns="0" rIns="0" tIns="0" bIns="0"/>
          <a:p>
            <a:pPr algn="ctr"/>
            <a:r>
              <a:rPr lang="en-US" sz="1400">
                <a:latin typeface="Times New Roman"/>
              </a:rPr>
              <a:t>&lt;footer&gt;</a:t>
            </a:r>
            <a:endParaRPr/>
          </a:p>
        </p:txBody>
      </p:sp>
      <p:sp>
        <p:nvSpPr>
          <p:cNvPr id="4" name="PlaceHolder 5"/>
          <p:cNvSpPr>
            <a:spLocks noGrp="1"/>
          </p:cNvSpPr>
          <p:nvPr>
            <p:ph type="sldNum"/>
          </p:nvPr>
        </p:nvSpPr>
        <p:spPr>
          <a:xfrm>
            <a:off x="7227360" y="6887160"/>
            <a:ext cx="2348280" cy="521280"/>
          </a:xfrm>
          <a:prstGeom prst="rect">
            <a:avLst/>
          </a:prstGeom>
        </p:spPr>
        <p:txBody>
          <a:bodyPr lIns="0" rIns="0" tIns="0" bIns="0"/>
          <a:p>
            <a:pPr algn="r"/>
            <a:fld id="{9107BB9A-9E5B-4C00-8EB0-1633546C88B0}" type="slidenum">
              <a:rPr lang="en-US" sz="1400">
                <a:latin typeface="Times New Roman"/>
              </a:rPr>
              <a:t>&lt;number&gt;</a:t>
            </a:fld>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2.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3.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6.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3.xml"/>
</Relationships>
</file>

<file path=ppt/slides/_rels/slide37.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Everything</a:t>
            </a:r>
            <a:endParaRPr/>
          </a:p>
        </p:txBody>
      </p:sp>
      <p:sp>
        <p:nvSpPr>
          <p:cNvPr id="40" name="TextShape 2"/>
          <p:cNvSpPr txBox="1"/>
          <p:nvPr/>
        </p:nvSpPr>
        <p:spPr>
          <a:xfrm>
            <a:off x="504000" y="1769040"/>
            <a:ext cx="9071640" cy="4384440"/>
          </a:xfrm>
          <a:prstGeom prst="rect">
            <a:avLst/>
          </a:prstGeom>
          <a:noFill/>
          <a:ln>
            <a:noFill/>
          </a:ln>
        </p:spPr>
        <p:txBody>
          <a:bodyPr lIns="0" rIns="0" tIns="0" bIns="0" anchor="ctr"/>
          <a:p>
            <a:pPr algn="ctr"/>
            <a:r>
              <a:rPr lang="en-US" sz="3200">
                <a:latin typeface="Arial"/>
              </a:rPr>
              <a:t>Source, </a:t>
            </a:r>
            <a:endParaRPr/>
          </a:p>
          <a:p>
            <a:pPr algn="ctr"/>
            <a:r>
              <a:rPr lang="en-US" sz="3200">
                <a:latin typeface="Arial"/>
              </a:rPr>
              <a:t>Knowledge, </a:t>
            </a:r>
            <a:endParaRPr/>
          </a:p>
          <a:p>
            <a:pPr algn="ctr"/>
            <a:r>
              <a:rPr lang="en-US" sz="3200">
                <a:latin typeface="Arial"/>
              </a:rPr>
              <a:t>Access,</a:t>
            </a:r>
            <a:endParaRPr/>
          </a:p>
          <a:p>
            <a:pPr algn="ctr"/>
            <a:r>
              <a:rPr lang="en-US" sz="3200">
                <a:latin typeface="Arial"/>
              </a:rPr>
              <a:t>and Government </a:t>
            </a:r>
            <a:endParaRPr/>
          </a:p>
          <a:p>
            <a:pPr algn="ctr"/>
            <a:r>
              <a:rPr lang="en-US" sz="3200">
                <a:latin typeface="Arial"/>
              </a:rPr>
              <a:t>And what that means to you</a:t>
            </a:r>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Social peer-to-peer processes</a:t>
            </a:r>
            <a:endParaRPr/>
          </a:p>
        </p:txBody>
      </p:sp>
      <p:sp>
        <p:nvSpPr>
          <p:cNvPr id="6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peer production - the collaborative production of use value is open to participation and use to the widest possible number (as defined by Yochai Benkler, in his essay Coase's Penguin);[1]</a:t>
            </a:r>
            <a:endParaRPr/>
          </a:p>
          <a:p>
            <a:pPr>
              <a:buSzPct val="45000"/>
              <a:buFont typeface="StarSymbol"/>
              <a:buChar char=""/>
            </a:pPr>
            <a:r>
              <a:rPr lang="en-US" sz="3200">
                <a:latin typeface="Arial"/>
              </a:rPr>
              <a:t>peer governance - production or project is governed by the community of producers themselves, not by market allocation or corporate hierarchy;</a:t>
            </a:r>
            <a:endParaRPr/>
          </a:p>
          <a:p>
            <a:pPr>
              <a:buSzPct val="45000"/>
              <a:buFont typeface="StarSymbol"/>
              <a:buChar char=""/>
            </a:pPr>
            <a:r>
              <a:rPr lang="en-US" sz="3200">
                <a:latin typeface="Arial"/>
              </a:rPr>
              <a:t>peer property - the use-value of property is freely accessible on a universal basis; peer services and products are distributed through new modes of property, which are not exclusive, though recognize individual authorship (i.e. the GNU General Public License or the Creative Commons licenses).</a:t>
            </a:r>
            <a:endParaRPr/>
          </a:p>
          <a:p>
            <a:pPr>
              <a:buSzPct val="45000"/>
              <a:buFont typeface="StarSymbol"/>
              <a:buChar char=""/>
            </a:pPr>
            <a:endParaRPr/>
          </a:p>
        </p:txBody>
      </p:sp>
      <p:sp>
        <p:nvSpPr>
          <p:cNvPr id="61" name="TextShape 3"/>
          <p:cNvSpPr txBox="1"/>
          <p:nvPr/>
        </p:nvSpPr>
        <p:spPr>
          <a:xfrm>
            <a:off x="1006200" y="6614640"/>
            <a:ext cx="7216200" cy="426600"/>
          </a:xfrm>
          <a:prstGeom prst="rect">
            <a:avLst/>
          </a:prstGeom>
          <a:noFill/>
          <a:ln>
            <a:noFill/>
          </a:ln>
        </p:spPr>
        <p:txBody>
          <a:bodyPr lIns="90000" rIns="90000" tIns="45000" bIns="45000"/>
          <a:p>
            <a:r>
              <a:rPr lang="en-US">
                <a:latin typeface="Arial"/>
              </a:rPr>
              <a:t>http://en.wikipedia.org/wiki/Social_peer-to-peer_processes</a:t>
            </a:r>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2"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Open-source software</a:t>
            </a:r>
            <a:endParaRPr/>
          </a:p>
        </p:txBody>
      </p:sp>
      <p:sp>
        <p:nvSpPr>
          <p:cNvPr id="63"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Open-source software (OSS) is computer software with its source code made available with a license in which the copyright holder provides the rights to study, change, and distribute the software to anyone and for any purpose.[1] Open-source software may be developed in a collaborative public manner. Open-source software is the most prominent example of open-source development and often compared to (technically defined) user-generated content or (legally defined) open-content movements.[2]</a:t>
            </a:r>
            <a:endParaRPr/>
          </a:p>
          <a:p>
            <a:pPr>
              <a:buSzPct val="45000"/>
              <a:buFont typeface="StarSymbol"/>
              <a:buChar char=""/>
            </a:pPr>
            <a:r>
              <a:rPr lang="en-US" sz="3200">
                <a:latin typeface="Arial"/>
              </a:rPr>
              <a:t>http://en.wikipedia.org/wiki/Open-source_software</a:t>
            </a:r>
            <a:endParaRPr/>
          </a:p>
          <a:p>
            <a:pPr>
              <a:buSzPct val="45000"/>
              <a:buFont typeface="StarSymbol"/>
              <a:buChar char=""/>
            </a:pPr>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4"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Four Freedoms</a:t>
            </a:r>
            <a:endParaRPr/>
          </a:p>
        </p:txBody>
      </p:sp>
      <p:sp>
        <p:nvSpPr>
          <p:cNvPr id="65"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 </a:t>
            </a:r>
            <a:r>
              <a:rPr lang="en-US" sz="3200">
                <a:latin typeface="Arial"/>
              </a:rPr>
              <a:t>A program is free software if the program's users have the four essential freedoms:</a:t>
            </a:r>
            <a:endParaRPr/>
          </a:p>
          <a:p>
            <a:pPr>
              <a:buSzPct val="45000"/>
              <a:buFont typeface="StarSymbol"/>
              <a:buChar char=""/>
            </a:pPr>
            <a:r>
              <a:rPr lang="en-US" sz="3200">
                <a:latin typeface="Arial"/>
              </a:rPr>
              <a:t>The freedom to run the program as you wish, for any purpose (freedom 0).</a:t>
            </a:r>
            <a:endParaRPr/>
          </a:p>
          <a:p>
            <a:pPr>
              <a:buSzPct val="45000"/>
              <a:buFont typeface="StarSymbol"/>
              <a:buChar char=""/>
            </a:pPr>
            <a:r>
              <a:rPr lang="en-US" sz="3200">
                <a:latin typeface="Arial"/>
              </a:rPr>
              <a:t>The freedom to study how the program works, and change it so it does your computing as you wish (freedom 1). Access to the source code is a precondition for this.</a:t>
            </a:r>
            <a:endParaRPr/>
          </a:p>
          <a:p>
            <a:pPr>
              <a:buSzPct val="45000"/>
              <a:buFont typeface="StarSymbol"/>
              <a:buChar char=""/>
            </a:pPr>
            <a:r>
              <a:rPr lang="en-US" sz="3200">
                <a:latin typeface="Arial"/>
              </a:rPr>
              <a:t>The freedom to redistribute copies so you can help your neighbor (freedom 2).</a:t>
            </a:r>
            <a:endParaRPr/>
          </a:p>
          <a:p>
            <a:pPr>
              <a:buSzPct val="45000"/>
              <a:buFont typeface="StarSymbol"/>
              <a:buChar char=""/>
            </a:pPr>
            <a:r>
              <a:rPr lang="en-US" sz="3200">
                <a:latin typeface="Arial"/>
              </a:rPr>
              <a:t>The freedom to distribute copies of your modified versions to others (freedom 3). By doing this you can give the whole community a chance to benefit from your changes. Access to the source code is a precondition for this.</a:t>
            </a:r>
            <a:endParaRPr/>
          </a:p>
          <a:p>
            <a:pPr>
              <a:buSzPct val="45000"/>
              <a:buFont typeface="StarSymbol"/>
              <a:buChar char=""/>
            </a:pPr>
            <a:r>
              <a:rPr lang="en-US" sz="3200">
                <a:latin typeface="Arial"/>
              </a:rPr>
              <a:t>https://www.gnu.org/philosophy/free-sw.html</a:t>
            </a:r>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6"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Open knowledge</a:t>
            </a:r>
            <a:endParaRPr/>
          </a:p>
        </p:txBody>
      </p:sp>
      <p:sp>
        <p:nvSpPr>
          <p:cNvPr id="67"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knowledge is knowledge that one is free to use, reuse, and redistribute without legal, social or technological restriction.[1] Open knowledge is a set of principles and methodologies related to the production and distribution of knowledge works in an open manner. Knowledge is interpreted broadly to include data, content and general information.</a:t>
            </a:r>
            <a:endParaRPr/>
          </a:p>
        </p:txBody>
      </p:sp>
      <p:sp>
        <p:nvSpPr>
          <p:cNvPr id="68" name="TextShape 3"/>
          <p:cNvSpPr txBox="1"/>
          <p:nvPr/>
        </p:nvSpPr>
        <p:spPr>
          <a:xfrm>
            <a:off x="2011680" y="6309360"/>
            <a:ext cx="5640480" cy="426600"/>
          </a:xfrm>
          <a:prstGeom prst="rect">
            <a:avLst/>
          </a:prstGeom>
          <a:noFill/>
          <a:ln>
            <a:noFill/>
          </a:ln>
        </p:spPr>
        <p:txBody>
          <a:bodyPr lIns="90000" rIns="90000" tIns="45000" bIns="45000"/>
          <a:p>
            <a:r>
              <a:rPr lang="en-US">
                <a:latin typeface="Arial"/>
              </a:rPr>
              <a:t>http://en.wikipedia.org/wiki/Open_knowledge</a:t>
            </a:r>
            <a:endParaRPr/>
          </a:p>
        </p:txBody>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Data</a:t>
            </a:r>
            <a:endParaRPr/>
          </a:p>
        </p:txBody>
      </p:sp>
      <p:sp>
        <p:nvSpPr>
          <p:cNvPr id="7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data is the idea that certain data should be freely available to everyone to use and republish as they wish, without restrictions from copyright, patents or other mechanisms of control.[1] The goals of the open data movement are similar to those of other "Open" movements such as open source, open hardware, open content, and open access.</a:t>
            </a:r>
            <a:endParaRPr/>
          </a:p>
        </p:txBody>
      </p:sp>
      <p:sp>
        <p:nvSpPr>
          <p:cNvPr id="71" name="TextShape 3"/>
          <p:cNvSpPr txBox="1"/>
          <p:nvPr/>
        </p:nvSpPr>
        <p:spPr>
          <a:xfrm>
            <a:off x="1955160" y="6157080"/>
            <a:ext cx="4811400" cy="426600"/>
          </a:xfrm>
          <a:prstGeom prst="rect">
            <a:avLst/>
          </a:prstGeom>
          <a:noFill/>
          <a:ln>
            <a:noFill/>
          </a:ln>
        </p:spPr>
        <p:txBody>
          <a:bodyPr lIns="90000" rIns="90000" tIns="45000" bIns="45000"/>
          <a:p>
            <a:r>
              <a:rPr lang="en-US">
                <a:latin typeface="Arial"/>
              </a:rPr>
              <a:t>http://en.wikipedia.org/wiki/Open_data</a:t>
            </a:r>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2"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Access</a:t>
            </a:r>
            <a:endParaRPr/>
          </a:p>
        </p:txBody>
      </p:sp>
      <p:sp>
        <p:nvSpPr>
          <p:cNvPr id="73"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access (OA) means unrestricted online access to peer-reviewed scholarly research. Open access is primarily intended for scholarly journals, but is also provided for a growing number of theses,[2] book chapters,[3] and monographs.[4]</a:t>
            </a:r>
            <a:endParaRPr/>
          </a:p>
          <a:p>
            <a:pPr>
              <a:buSzPct val="45000"/>
              <a:buFont typeface="StarSymbol"/>
              <a:buChar char=""/>
            </a:pPr>
            <a:r>
              <a:rPr lang="en-US" sz="3200">
                <a:latin typeface="Arial"/>
              </a:rPr>
              <a:t>Open access comes in two degrees: gratis open access, which is free online access, and libre open access, which is free online access plus some additional usage rights.[5] These additional usage rights are often granted through the use of various specific Creative Commons licenses.[6] Only libre open access is fully compliant with definitions of open access such as the Berlin Declaration on Open Access to Knowledge in the Sciences and Humanities.</a:t>
            </a:r>
            <a:endParaRPr/>
          </a:p>
          <a:p>
            <a:pPr>
              <a:buSzPct val="45000"/>
              <a:buFont typeface="StarSymbol"/>
              <a:buChar char=""/>
            </a:pPr>
            <a:r>
              <a:rPr lang="en-US" sz="3200">
                <a:latin typeface="Arial"/>
              </a:rPr>
              <a:t>http://en.wikipedia.org/wiki/Open_access</a:t>
            </a:r>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4" name="TextShape 1"/>
          <p:cNvSpPr txBox="1"/>
          <p:nvPr/>
        </p:nvSpPr>
        <p:spPr>
          <a:xfrm>
            <a:off x="504000" y="-630000"/>
            <a:ext cx="9071640" cy="3125160"/>
          </a:xfrm>
          <a:prstGeom prst="rect">
            <a:avLst/>
          </a:prstGeom>
          <a:noFill/>
          <a:ln>
            <a:noFill/>
          </a:ln>
        </p:spPr>
        <p:txBody>
          <a:bodyPr lIns="0" rIns="0" tIns="0" bIns="0" anchor="ctr"/>
          <a:p>
            <a:pPr algn="ctr"/>
            <a:r>
              <a:rPr lang="en-US" sz="4400">
                <a:latin typeface="Arial"/>
              </a:rPr>
              <a:t>
</a:t>
            </a:r>
            <a:r>
              <a:rPr lang="en-US" sz="4400">
                <a:latin typeface="Arial"/>
              </a:rPr>
              <a:t>
</a:t>
            </a:r>
            <a:r>
              <a:rPr lang="en-US" sz="4400">
                <a:latin typeface="Arial"/>
              </a:rPr>
              <a:t>Open access teached its tipping point in 2011</a:t>
            </a:r>
            <a:r>
              <a:rPr lang="en-US" sz="4400">
                <a:latin typeface="Arial"/>
              </a:rPr>
              <a:t>
</a:t>
            </a:r>
            <a:endParaRPr/>
          </a:p>
        </p:txBody>
      </p:sp>
      <p:sp>
        <p:nvSpPr>
          <p:cNvPr id="75" name="TextShape 2"/>
          <p:cNvSpPr txBox="1"/>
          <p:nvPr/>
        </p:nvSpPr>
        <p:spPr>
          <a:xfrm>
            <a:off x="457200" y="2107800"/>
            <a:ext cx="9071640" cy="4384440"/>
          </a:xfrm>
          <a:prstGeom prst="rect">
            <a:avLst/>
          </a:prstGeom>
          <a:noFill/>
          <a:ln>
            <a:noFill/>
          </a:ln>
        </p:spPr>
        <p:txBody>
          <a:bodyPr lIns="0" rIns="0" tIns="0" bIns="0"/>
          <a:p>
            <a:pPr>
              <a:buSzPct val="45000"/>
              <a:buFont typeface="StarSymbol"/>
              <a:buChar char=""/>
            </a:pPr>
            <a:r>
              <a:rPr lang="en-US" sz="3200">
                <a:latin typeface="Arial"/>
              </a:rPr>
              <a:t>the year 2011 is a milestone for open access. By this analysis, 50% of all scientific articles published in 2011 are currently available in some open access form or another, and the trend is toward more and more articles becoming open access.</a:t>
            </a:r>
            <a:endParaRPr/>
          </a:p>
        </p:txBody>
      </p:sp>
      <p:sp>
        <p:nvSpPr>
          <p:cNvPr id="76" name="TextShape 3"/>
          <p:cNvSpPr txBox="1"/>
          <p:nvPr/>
        </p:nvSpPr>
        <p:spPr>
          <a:xfrm>
            <a:off x="914400" y="5120640"/>
            <a:ext cx="8252640" cy="426600"/>
          </a:xfrm>
          <a:prstGeom prst="rect">
            <a:avLst/>
          </a:prstGeom>
          <a:noFill/>
          <a:ln>
            <a:noFill/>
          </a:ln>
        </p:spPr>
        <p:txBody>
          <a:bodyPr lIns="90000" rIns="90000" tIns="45000" bIns="45000"/>
          <a:p>
            <a:r>
              <a:rPr lang="en-US">
                <a:latin typeface="Arial"/>
              </a:rPr>
              <a:t>http://opensource.com/life/13/10/tipping-point-open-access-science</a:t>
            </a:r>
            <a:endParaRPr/>
          </a:p>
        </p:txBody>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7"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Source Hardware</a:t>
            </a:r>
            <a:endParaRPr/>
          </a:p>
        </p:txBody>
      </p:sp>
      <p:sp>
        <p:nvSpPr>
          <p:cNvPr id="7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Open-source hardware (OSH) consists of physical artifacts of technology designed and offered by the open design movement. Both free and open-source software (FOSS) as well as open-source hardware is created by this open-source culture movement and applies a like concept to a variety of components. It is sometimes, thus, referred to as FOSH (free and open source hardware). The term usually means that information about the hardware is easily discerned so that others can make it - coupling it closely to the maker movement.[1] Hardware design (i.e. mechanical drawings, schematics, bills of material, PCB layout data, HDL source code and integrated circuit layout data), in addition to the software that drives the hardware, are all released under free/libre terms. The original sharer gains feedback and potentially improvements on the design from the FOSH community. There is now significant evidence that such sharing creates enormous economic value.[2]</a:t>
            </a:r>
            <a:endParaRPr/>
          </a:p>
        </p:txBody>
      </p:sp>
      <p:sp>
        <p:nvSpPr>
          <p:cNvPr id="79" name="TextShape 3"/>
          <p:cNvSpPr txBox="1"/>
          <p:nvPr/>
        </p:nvSpPr>
        <p:spPr>
          <a:xfrm>
            <a:off x="1645920" y="6237000"/>
            <a:ext cx="5287680" cy="602280"/>
          </a:xfrm>
          <a:prstGeom prst="rect">
            <a:avLst/>
          </a:prstGeom>
          <a:noFill/>
          <a:ln>
            <a:noFill/>
          </a:ln>
        </p:spPr>
        <p:txBody>
          <a:bodyPr lIns="90000" rIns="90000" tIns="45000" bIns="45000"/>
          <a:p>
            <a:r>
              <a:rPr lang="en-US">
                <a:latin typeface="Arial"/>
              </a:rPr>
              <a:t>http://en.wikipedia.org/wiki/Open-source_hardware</a:t>
            </a:r>
            <a:endParaRPr/>
          </a:p>
          <a:p>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0"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Open Source Ecology</a:t>
            </a:r>
            <a:endParaRPr/>
          </a:p>
        </p:txBody>
      </p:sp>
      <p:sp>
        <p:nvSpPr>
          <p:cNvPr id="81"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Source Ecology (OSE) is a network of farmers, engineers, architects and supporters, whose main goal is the eventual manufacturing of the Global Village Construction Set (GVCS). As described by Open Source Ecology "the GVCS is an open technological platform that allows for the easy fabrication of the 50 different Industrial Machines that it takes to build a small civilization with modern comforts."[3] Groups in Oberlin, Ohio, Pennsylvania, New York and California are developing blueprints, and building prototypes in order to pass them on to Missouri.[4][5][6] The devices are built and tested on the Factor e Farm in rural Missouri.</a:t>
            </a:r>
            <a:endParaRPr/>
          </a:p>
          <a:p>
            <a:pPr>
              <a:buSzPct val="45000"/>
              <a:buFont typeface="StarSymbol"/>
              <a:buChar char=""/>
            </a:pPr>
            <a:r>
              <a:rPr lang="en-US" sz="3200">
                <a:latin typeface="Arial"/>
              </a:rPr>
              <a:t>http://en.wikipedia.org/wiki/Open_Source_Ecology</a:t>
            </a:r>
            <a:endParaRPr/>
          </a:p>
          <a:p>
            <a:pPr>
              <a:buSzPct val="45000"/>
              <a:buFont typeface="StarSymbol"/>
              <a:buChar char=""/>
            </a:pPr>
            <a:endParaRPr/>
          </a:p>
        </p:txBody>
      </p:sp>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2"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OpenContent</a:t>
            </a:r>
            <a:endParaRPr/>
          </a:p>
        </p:txBody>
      </p:sp>
      <p:sp>
        <p:nvSpPr>
          <p:cNvPr id="83"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Retain - the right to make, own, and control copies of the content (e.g., download, duplicate, store, and manage)</a:t>
            </a:r>
            <a:endParaRPr/>
          </a:p>
          <a:p>
            <a:pPr>
              <a:buSzPct val="45000"/>
              <a:buFont typeface="StarSymbol"/>
              <a:buChar char=""/>
            </a:pPr>
            <a:r>
              <a:rPr lang="en-US" sz="3200">
                <a:latin typeface="Arial"/>
              </a:rPr>
              <a:t>Reuse - the right to use the content in a wide range of ways (e.g., in a class, in a study group, on a website, in a video)</a:t>
            </a:r>
            <a:endParaRPr/>
          </a:p>
          <a:p>
            <a:pPr>
              <a:buSzPct val="45000"/>
              <a:buFont typeface="StarSymbol"/>
              <a:buChar char=""/>
            </a:pPr>
            <a:r>
              <a:rPr lang="en-US" sz="3200">
                <a:latin typeface="Arial"/>
              </a:rPr>
              <a:t>Revise - the right to adapt, adjust, modify, or alter the content itself (e.g., translate the content into another language)</a:t>
            </a:r>
            <a:endParaRPr/>
          </a:p>
          <a:p>
            <a:pPr>
              <a:buSzPct val="45000"/>
              <a:buFont typeface="StarSymbol"/>
              <a:buChar char=""/>
            </a:pPr>
            <a:r>
              <a:rPr lang="en-US" sz="3200">
                <a:latin typeface="Arial"/>
              </a:rPr>
              <a:t>Remix - the right to combine the original or revised content with other open content to create something new (e.g., incorporate the content into a mashup)</a:t>
            </a:r>
            <a:endParaRPr/>
          </a:p>
          <a:p>
            <a:pPr>
              <a:buSzPct val="45000"/>
              <a:buFont typeface="StarSymbol"/>
              <a:buChar char=""/>
            </a:pPr>
            <a:r>
              <a:rPr lang="en-US" sz="3200">
                <a:latin typeface="Arial"/>
              </a:rPr>
              <a:t>Redistribute - the right to share copies of the original content, your revisions, or your remixes with others (e.g., give a copy of the content to a friend)[3]</a:t>
            </a:r>
            <a:endParaRPr/>
          </a:p>
          <a:p>
            <a:pPr>
              <a:buSzPct val="45000"/>
              <a:buFont typeface="StarSymbol"/>
              <a:buChar char=""/>
            </a:pPr>
            <a:r>
              <a:rPr lang="en-US" sz="3200">
                <a:latin typeface="Arial"/>
              </a:rPr>
              <a:t>http://en.wikipedia.org/wiki/Open_content</a:t>
            </a:r>
            <a:endParaRPr/>
          </a:p>
        </p:txBody>
      </p:sp>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1"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source</a:t>
            </a:r>
            <a:endParaRPr/>
          </a:p>
        </p:txBody>
      </p:sp>
      <p:sp>
        <p:nvSpPr>
          <p:cNvPr id="42"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In production and development, open source as a development model promotes a universal access via a free license to a product's design or blueprint, and universal redistribution of that design or blueprint, including subsequent improvements to it by anyone.</a:t>
            </a:r>
            <a:endParaRPr/>
          </a:p>
          <a:p>
            <a:pPr>
              <a:buSzPct val="45000"/>
              <a:buFont typeface="StarSymbol"/>
              <a:buChar char=""/>
            </a:pPr>
            <a:r>
              <a:rPr lang="en-US" sz="3200">
                <a:latin typeface="Arial"/>
              </a:rPr>
              <a:t>http://en.wikipedia.org/wiki/Open_source</a:t>
            </a:r>
            <a:endParaRPr/>
          </a:p>
          <a:p>
            <a:pPr>
              <a:buSzPct val="45000"/>
              <a:buFont typeface="StarSymbol"/>
              <a:buChar char=""/>
            </a:pPr>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4"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Infrastructure</a:t>
            </a:r>
            <a:endParaRPr/>
          </a:p>
        </p:txBody>
      </p:sp>
      <p:pic>
        <p:nvPicPr>
          <p:cNvPr id="85" name="" descr=""/>
          <p:cNvPicPr/>
          <p:nvPr/>
        </p:nvPicPr>
        <p:blipFill>
          <a:blip r:embed="rId1"/>
          <a:stretch/>
        </p:blipFill>
        <p:spPr>
          <a:xfrm>
            <a:off x="2116800" y="1768680"/>
            <a:ext cx="5845680" cy="4384440"/>
          </a:xfrm>
          <a:prstGeom prst="rect">
            <a:avLst/>
          </a:prstGeom>
          <a:ln>
            <a:noFill/>
          </a:ln>
        </p:spPr>
      </p:pic>
      <p:sp>
        <p:nvSpPr>
          <p:cNvPr id="86" name="TextShape 2"/>
          <p:cNvSpPr txBox="1"/>
          <p:nvPr/>
        </p:nvSpPr>
        <p:spPr>
          <a:xfrm>
            <a:off x="473040" y="6675120"/>
            <a:ext cx="9219600" cy="858240"/>
          </a:xfrm>
          <a:prstGeom prst="rect">
            <a:avLst/>
          </a:prstGeom>
          <a:noFill/>
          <a:ln>
            <a:noFill/>
          </a:ln>
        </p:spPr>
        <p:txBody>
          <a:bodyPr lIns="90000" rIns="90000" tIns="45000" bIns="45000"/>
          <a:p>
            <a:r>
              <a:rPr lang="en-US">
                <a:latin typeface="Arial"/>
              </a:rPr>
              <a:t>By USAF photo (US Air Force Public Affairs [1]) [Public domain], via Wikimedia Commons</a:t>
            </a:r>
            <a:endParaRPr/>
          </a:p>
          <a:p>
            <a:r>
              <a:rPr lang="en-US">
                <a:latin typeface="Arial"/>
              </a:rPr>
              <a:t>https://upload.wikimedia.org/wikipedia/commons/a/ac/Kirkuk_Infrastructure_Rebuild.jpg</a:t>
            </a:r>
            <a:endParaRPr/>
          </a:p>
          <a:p>
            <a:endParaRPr/>
          </a:p>
        </p:txBody>
      </p:sp>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7"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Archive.org</a:t>
            </a:r>
            <a:endParaRPr/>
          </a:p>
        </p:txBody>
      </p:sp>
      <p:sp>
        <p:nvSpPr>
          <p:cNvPr id="8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Internet Archive is a San Francisco-based non-profit digital library with the stated mission of "universal access to all knowledge".[2][3] It provides free public access to collections of digitized materials, including websites, software applications/games, music, movies/videos, moving images, and nearly three million public-domain books. As of October 2012, its collection topped 10 petabytes.[4][5] In addition to its archiving function, the Archive is an activist organization, advocating for a free and open Internet.</a:t>
            </a:r>
            <a:endParaRPr/>
          </a:p>
          <a:p>
            <a:pPr>
              <a:buSzPct val="45000"/>
              <a:buFont typeface="StarSymbol"/>
              <a:buChar char=""/>
            </a:pPr>
            <a:r>
              <a:rPr lang="en-US" sz="3200">
                <a:latin typeface="Arial"/>
              </a:rPr>
              <a:t>http://en.wikipedia.org/wiki/Internet_Archive</a:t>
            </a:r>
            <a:endParaRPr/>
          </a:p>
          <a:p>
            <a:pPr>
              <a:buSzPct val="45000"/>
              <a:buFont typeface="StarSymbol"/>
              <a:buChar char=""/>
            </a:pPr>
            <a:endParaRPr/>
          </a:p>
        </p:txBody>
      </p:sp>
    </p:spTree>
  </p:cSld>
  <p:timing>
    <p:tnLst>
      <p:par>
        <p:cTn id="41" dur="indefinite" restart="never" nodeType="tmRoot">
          <p:childTnLst>
            <p:seq>
              <p:cTn id="42"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9" name="TextShape 1"/>
          <p:cNvSpPr txBox="1"/>
          <p:nvPr/>
        </p:nvSpPr>
        <p:spPr>
          <a:xfrm>
            <a:off x="504000" y="-630000"/>
            <a:ext cx="9071640" cy="3125160"/>
          </a:xfrm>
          <a:prstGeom prst="rect">
            <a:avLst/>
          </a:prstGeom>
          <a:noFill/>
          <a:ln>
            <a:noFill/>
          </a:ln>
        </p:spPr>
        <p:txBody>
          <a:bodyPr lIns="0" rIns="0" tIns="0" bIns="0" anchor="ctr"/>
          <a:p>
            <a:pPr algn="ctr"/>
            <a:r>
              <a:rPr lang="en-US" sz="4400">
                <a:latin typeface="Arial"/>
              </a:rPr>
              <a:t>
</a:t>
            </a:r>
            <a:r>
              <a:rPr lang="en-US" sz="4400">
                <a:latin typeface="Arial"/>
              </a:rPr>
              <a:t>
</a:t>
            </a:r>
            <a:r>
              <a:rPr lang="en-US" sz="4400">
                <a:latin typeface="Arial"/>
              </a:rPr>
              <a:t>Librivox</a:t>
            </a:r>
            <a:r>
              <a:rPr lang="en-US" sz="4400">
                <a:latin typeface="Arial"/>
              </a:rPr>
              <a:t>
</a:t>
            </a:r>
            <a:r>
              <a:rPr lang="en-US" sz="4400">
                <a:latin typeface="Arial"/>
              </a:rPr>
              <a:t>
</a:t>
            </a:r>
            <a:endParaRPr/>
          </a:p>
        </p:txBody>
      </p:sp>
      <p:sp>
        <p:nvSpPr>
          <p:cNvPr id="9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https://librivox.org/</a:t>
            </a:r>
            <a:endParaRPr/>
          </a:p>
          <a:p>
            <a:pPr>
              <a:buSzPct val="45000"/>
              <a:buFont typeface="StarSymbol"/>
              <a:buChar char=""/>
            </a:pPr>
            <a:r>
              <a:rPr lang="en-US" sz="3200">
                <a:latin typeface="Arial"/>
              </a:rPr>
              <a:t>free public domain audiobooks</a:t>
            </a:r>
            <a:endParaRPr/>
          </a:p>
          <a:p>
            <a:endParaRPr/>
          </a:p>
        </p:txBody>
      </p:sp>
      <p:pic>
        <p:nvPicPr>
          <p:cNvPr id="91" name="" descr=""/>
          <p:cNvPicPr/>
          <p:nvPr/>
        </p:nvPicPr>
        <p:blipFill>
          <a:blip r:embed="rId1"/>
          <a:stretch/>
        </p:blipFill>
        <p:spPr>
          <a:xfrm>
            <a:off x="3383280" y="3048480"/>
            <a:ext cx="3809520" cy="3809520"/>
          </a:xfrm>
          <a:prstGeom prst="rect">
            <a:avLst/>
          </a:prstGeom>
          <a:ln>
            <a:noFill/>
          </a:ln>
        </p:spPr>
      </p:pic>
    </p:spTree>
  </p:cSld>
  <p:timing>
    <p:tnLst>
      <p:par>
        <p:cTn id="43" dur="indefinite" restart="never" nodeType="tmRoot">
          <p:childTnLst>
            <p:seq>
              <p:cTn id="44"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2"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Wikimedia</a:t>
            </a:r>
            <a:endParaRPr/>
          </a:p>
        </p:txBody>
      </p:sp>
      <p:sp>
        <p:nvSpPr>
          <p:cNvPr id="93"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Wikimedia Foundation (WMF) is an American non-profit and charitable organization headquartered in San Francisco, California, that operates many wikis. The foundation is mostly known for hosting Wikipedia, an Internet encyclopedia which ranks in the top-ten most-visited websites worldwide;[5] as well as Wiktionary, Wikiquote, Wikibooks, Wikisource, Wikimedia Commons, Wikispecies, Wikinews, Wikiversity, Wikidata, Wikivoyage, Wikimedia Incubator, and Meta-Wiki. It also owned the now-defunct Nupedia.</a:t>
            </a:r>
            <a:endParaRPr/>
          </a:p>
          <a:p>
            <a:pPr>
              <a:buSzPct val="45000"/>
              <a:buFont typeface="StarSymbol"/>
              <a:buChar char=""/>
            </a:pPr>
            <a:r>
              <a:rPr lang="en-US" sz="3200">
                <a:latin typeface="Arial"/>
              </a:rPr>
              <a:t>http://en.wikipedia.org/wiki/Wikimedia_Foundation</a:t>
            </a:r>
            <a:endParaRPr/>
          </a:p>
          <a:p>
            <a:pPr>
              <a:buSzPct val="45000"/>
              <a:buFont typeface="StarSymbol"/>
              <a:buChar char=""/>
            </a:pPr>
            <a:endParaRPr/>
          </a:p>
        </p:txBody>
      </p:sp>
    </p:spTree>
  </p:cSld>
  <p:timing>
    <p:tnLst>
      <p:par>
        <p:cTn id="45" dur="indefinite" restart="never" nodeType="tmRoot">
          <p:childTnLst>
            <p:seq>
              <p:cTn id="46"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4"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Project Gutenberg</a:t>
            </a:r>
            <a:endParaRPr/>
          </a:p>
        </p:txBody>
      </p:sp>
      <p:sp>
        <p:nvSpPr>
          <p:cNvPr id="95"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http://www.gutenberg.org/</a:t>
            </a:r>
            <a:endParaRPr/>
          </a:p>
          <a:p>
            <a:pPr>
              <a:buSzPct val="45000"/>
              <a:buFont typeface="StarSymbol"/>
              <a:buChar char=""/>
            </a:pPr>
            <a:r>
              <a:rPr lang="en-US" sz="3200">
                <a:latin typeface="Arial"/>
              </a:rPr>
              <a:t>Project Gutenberg offers over 46,000 free ebooks: choose among free epub books, free kindle books, download them or read them online. </a:t>
            </a:r>
            <a:endParaRPr/>
          </a:p>
        </p:txBody>
      </p:sp>
    </p:spTree>
  </p:cSld>
  <p:timing>
    <p:tnLst>
      <p:par>
        <p:cTn id="47" dur="indefinite" restart="never" nodeType="tmRoot">
          <p:childTnLst>
            <p:seq>
              <p:cTn id="48"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6"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Products</a:t>
            </a:r>
            <a:endParaRPr/>
          </a:p>
        </p:txBody>
      </p:sp>
      <p:pic>
        <p:nvPicPr>
          <p:cNvPr id="97" name="" descr=""/>
          <p:cNvPicPr/>
          <p:nvPr/>
        </p:nvPicPr>
        <p:blipFill>
          <a:blip r:embed="rId1"/>
          <a:stretch/>
        </p:blipFill>
        <p:spPr>
          <a:xfrm>
            <a:off x="2116800" y="1768680"/>
            <a:ext cx="5845680" cy="4384440"/>
          </a:xfrm>
          <a:prstGeom prst="rect">
            <a:avLst/>
          </a:prstGeom>
          <a:ln>
            <a:noFill/>
          </a:ln>
        </p:spPr>
      </p:pic>
    </p:spTree>
  </p:cSld>
  <p:timing>
    <p:tnLst>
      <p:par>
        <p:cTn id="49" dur="indefinite" restart="never" nodeType="tmRoot">
          <p:childTnLst>
            <p:seq>
              <p:cTn id="50"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8"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One laptop per child</a:t>
            </a:r>
            <a:endParaRPr/>
          </a:p>
        </p:txBody>
      </p:sp>
      <p:sp>
        <p:nvSpPr>
          <p:cNvPr id="99"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Mission Statement: To create educational opportunities for the world's poorest children by providing each child with a rugged, low-cost, low-power, connected laptop with content and software designed for collaborative, joyful, self-empowered learning. When children have access to this type of tool they get engaged in their own education. They learn, share, create, and collaborate. They become connected to each other, to the world and to a brighter future.</a:t>
            </a:r>
            <a:endParaRPr/>
          </a:p>
          <a:p>
            <a:pPr>
              <a:buSzPct val="45000"/>
              <a:buFont typeface="StarSymbol"/>
              <a:buChar char=""/>
            </a:pPr>
            <a:r>
              <a:rPr lang="en-US" sz="3200">
                <a:latin typeface="Arial"/>
              </a:rPr>
              <a:t>http://laptop.org/en/</a:t>
            </a:r>
            <a:endParaRPr/>
          </a:p>
        </p:txBody>
      </p:sp>
    </p:spTree>
  </p:cSld>
  <p:timing>
    <p:tnLst>
      <p:par>
        <p:cTn id="51" dur="indefinite" restart="never" nodeType="tmRoot">
          <p:childTnLst>
            <p:seq>
              <p:cTn id="52"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0"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Wikipedia</a:t>
            </a:r>
            <a:endParaRPr/>
          </a:p>
        </p:txBody>
      </p:sp>
      <p:sp>
        <p:nvSpPr>
          <p:cNvPr id="101"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Wikipedia is a free-access, free content Internet encyclopedia, supported and hosted by the non-profit Wikimedia Foundation. Those who can access the site and follow its rules can edit most of its articles.[6] Wikipedia is ranked among the ten most popular websites[5] and constitutes the Internet's largest and most popular general reference work.[7][8][9]</a:t>
            </a:r>
            <a:endParaRPr/>
          </a:p>
          <a:p>
            <a:pPr>
              <a:buSzPct val="45000"/>
              <a:buFont typeface="StarSymbol"/>
              <a:buChar char=""/>
            </a:pPr>
            <a:r>
              <a:rPr lang="en-US" sz="3200">
                <a:latin typeface="Arial"/>
              </a:rPr>
              <a:t>http://en.wikipedia.org/wiki/Wikipedia</a:t>
            </a:r>
            <a:endParaRPr/>
          </a:p>
          <a:p>
            <a:pPr>
              <a:buSzPct val="45000"/>
              <a:buFont typeface="StarSymbol"/>
              <a:buChar char=""/>
            </a:pPr>
            <a:endParaRPr/>
          </a:p>
        </p:txBody>
      </p:sp>
    </p:spTree>
  </p:cSld>
  <p:timing>
    <p:tnLst>
      <p:par>
        <p:cTn id="53" dur="indefinite" restart="never" nodeType="tmRoot">
          <p:childTnLst>
            <p:seq>
              <p:cTn id="54"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2"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eGranary Digital Library</a:t>
            </a:r>
            <a:endParaRPr/>
          </a:p>
        </p:txBody>
      </p:sp>
      <p:sp>
        <p:nvSpPr>
          <p:cNvPr id="103"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eGranary Digital Library contains an off-line collection of approximately 30 million educational resources from more than 2,500 Web sites and hundreds of CD-ROMs and fits on a 4TB hard drive.[1] The collection includes more than 60,000 books in their entirety, hundreds of full-text journals, and dozens of software applications.</a:t>
            </a:r>
            <a:endParaRPr/>
          </a:p>
        </p:txBody>
      </p:sp>
    </p:spTree>
  </p:cSld>
  <p:timing>
    <p:tnLst>
      <p:par>
        <p:cTn id="55" dur="indefinite" restart="never" nodeType="tmRoot">
          <p:childTnLst>
            <p:seq>
              <p:cTn id="56"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4"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OCW</a:t>
            </a:r>
            <a:endParaRPr/>
          </a:p>
        </p:txBody>
      </p:sp>
      <p:sp>
        <p:nvSpPr>
          <p:cNvPr id="105"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OpenCourseWare (OCW) are course lessons created at universities and published for free via the Internet. OCW projects first appeared in the late 1990s, and after gaining traction in Europe and then the United States have become a worldwide means of delivering educational content.</a:t>
            </a:r>
            <a:endParaRPr/>
          </a:p>
        </p:txBody>
      </p:sp>
    </p:spTree>
  </p:cSld>
  <p:timing>
    <p:tnLst>
      <p:par>
        <p:cTn id="57" dur="indefinite" restart="never" nodeType="tmRoot">
          <p:childTnLst>
            <p:seq>
              <p:cTn id="58"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3"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Openness</a:t>
            </a:r>
            <a:endParaRPr/>
          </a:p>
        </p:txBody>
      </p:sp>
      <p:sp>
        <p:nvSpPr>
          <p:cNvPr id="44"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Aspects</a:t>
            </a:r>
            <a:endParaRPr/>
          </a:p>
          <a:p>
            <a:pPr>
              <a:buSzPct val="45000"/>
              <a:buFont typeface="StarSymbol"/>
              <a:buChar char=""/>
            </a:pPr>
            <a:r>
              <a:rPr lang="en-US" sz="3200">
                <a:latin typeface="Arial"/>
              </a:rPr>
              <a:t>Enablers</a:t>
            </a:r>
            <a:endParaRPr/>
          </a:p>
          <a:p>
            <a:pPr>
              <a:buSzPct val="45000"/>
              <a:buFont typeface="StarSymbol"/>
              <a:buChar char=""/>
            </a:pPr>
            <a:r>
              <a:rPr lang="en-US" sz="3200">
                <a:latin typeface="Arial"/>
              </a:rPr>
              <a:t>Infrastructures</a:t>
            </a:r>
            <a:endParaRPr/>
          </a:p>
          <a:p>
            <a:pPr>
              <a:buSzPct val="45000"/>
              <a:buFont typeface="StarSymbol"/>
              <a:buChar char=""/>
            </a:pPr>
            <a:r>
              <a:rPr lang="en-US" sz="3200">
                <a:latin typeface="Arial"/>
              </a:rPr>
              <a:t>Practices</a:t>
            </a:r>
            <a:endParaRPr/>
          </a:p>
          <a:p>
            <a:pPr>
              <a:buSzPct val="45000"/>
              <a:buFont typeface="StarSymbol"/>
              <a:buChar char=""/>
            </a:pPr>
            <a:r>
              <a:rPr lang="en-US" sz="3200">
                <a:latin typeface="Arial"/>
              </a:rPr>
              <a:t>Products</a:t>
            </a:r>
            <a:endParaRPr/>
          </a:p>
          <a:p>
            <a:pPr>
              <a:buSzPct val="45000"/>
              <a:buFont typeface="StarSymbol"/>
              <a:buChar char=""/>
            </a:pPr>
            <a:r>
              <a:rPr lang="en-US" sz="3200">
                <a:latin typeface="Arial"/>
              </a:rPr>
              <a:t>Domains</a:t>
            </a:r>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6"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Offline Wikipedia</a:t>
            </a:r>
            <a:endParaRPr/>
          </a:p>
        </p:txBody>
      </p:sp>
      <p:sp>
        <p:nvSpPr>
          <p:cNvPr id="107"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reach - it helps to reach audiences who either can't or don't want to use the Internet;</a:t>
            </a:r>
            <a:endParaRPr/>
          </a:p>
          <a:p>
            <a:pPr>
              <a:buSzPct val="45000"/>
              <a:buFont typeface="StarSymbol"/>
              <a:buChar char=""/>
            </a:pPr>
            <a:r>
              <a:rPr lang="en-US" sz="3200">
                <a:latin typeface="Arial"/>
              </a:rPr>
              <a:t>convenience - it's simply nice to have for those times when you aren't online, as rare as they increasingly are for people in developed countries.</a:t>
            </a:r>
            <a:endParaRPr/>
          </a:p>
        </p:txBody>
      </p:sp>
      <p:sp>
        <p:nvSpPr>
          <p:cNvPr id="108" name="TextShape 3"/>
          <p:cNvSpPr txBox="1"/>
          <p:nvPr/>
        </p:nvSpPr>
        <p:spPr>
          <a:xfrm>
            <a:off x="1188720" y="5551200"/>
            <a:ext cx="6977880" cy="602280"/>
          </a:xfrm>
          <a:prstGeom prst="rect">
            <a:avLst/>
          </a:prstGeom>
          <a:noFill/>
          <a:ln>
            <a:noFill/>
          </a:ln>
        </p:spPr>
        <p:txBody>
          <a:bodyPr lIns="90000" rIns="90000" tIns="45000" bIns="45000"/>
          <a:p>
            <a:r>
              <a:rPr lang="en-US">
                <a:latin typeface="Arial"/>
              </a:rPr>
              <a:t>http://strategy.wikimedia.org/wiki/Offline/Offline_Wikimedia_projects</a:t>
            </a:r>
            <a:endParaRPr/>
          </a:p>
          <a:p>
            <a:endParaRPr/>
          </a:p>
        </p:txBody>
      </p:sp>
    </p:spTree>
  </p:cSld>
  <p:timing>
    <p:tnLst>
      <p:par>
        <p:cTn id="59" dur="indefinite" restart="never" nodeType="tmRoot">
          <p:childTnLst>
            <p:seq>
              <p:cTn id="60"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Freedom Toaster</a:t>
            </a:r>
            <a:endParaRPr/>
          </a:p>
        </p:txBody>
      </p:sp>
      <p:sp>
        <p:nvSpPr>
          <p:cNvPr id="11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http://en.wikipedia.org/wiki/Freedom_Toaster</a:t>
            </a:r>
            <a:endParaRPr/>
          </a:p>
          <a:p>
            <a:pPr>
              <a:buSzPct val="45000"/>
              <a:buFont typeface="StarSymbol"/>
              <a:buChar char=""/>
            </a:pPr>
            <a:r>
              <a:rPr lang="en-US" sz="3200">
                <a:latin typeface="Arial"/>
              </a:rPr>
              <a:t>A Freedom Toaster is a public kiosk that will burn copies of free software onto user-provided CDs and DVDs.</a:t>
            </a:r>
            <a:endParaRPr/>
          </a:p>
        </p:txBody>
      </p:sp>
    </p:spTree>
  </p:cSld>
  <p:timing>
    <p:tnLst>
      <p:par>
        <p:cTn id="61" dur="indefinite" restart="never" nodeType="tmRoot">
          <p:childTnLst>
            <p:seq>
              <p:cTn id="62" nodeType="mainSeq"/>
              <p:prevCondLst>
                <p:cond delay="0" evt="onPrev">
                  <p:tgtEl>
                    <p:sldTgt/>
                  </p:tgtEl>
                </p:cond>
              </p:prevCondLst>
              <p:nextCondLst>
                <p:cond delay="0"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1"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Domain Music / Sheet music</a:t>
            </a:r>
            <a:endParaRPr/>
          </a:p>
        </p:txBody>
      </p:sp>
      <p:sp>
        <p:nvSpPr>
          <p:cNvPr id="112"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http://www.gutenberg.org/wiki/Gutenberg:The_Sheet_Music_Project</a:t>
            </a:r>
            <a:endParaRPr/>
          </a:p>
          <a:p>
            <a:pPr>
              <a:buSzPct val="45000"/>
              <a:buFont typeface="StarSymbol"/>
              <a:buChar char=""/>
            </a:pPr>
            <a:r>
              <a:rPr lang="en-US" sz="3200">
                <a:latin typeface="Arial"/>
              </a:rPr>
              <a:t>http://imslp.org/</a:t>
            </a:r>
            <a:endParaRPr/>
          </a:p>
          <a:p>
            <a:pPr>
              <a:buSzPct val="45000"/>
              <a:buFont typeface="StarSymbol"/>
              <a:buChar char=""/>
            </a:pPr>
            <a:endParaRPr/>
          </a:p>
        </p:txBody>
      </p:sp>
    </p:spTree>
  </p:cSld>
  <p:timing>
    <p:tnLst>
      <p:par>
        <p:cTn id="63" dur="indefinite" restart="never" nodeType="tmRoot">
          <p:childTnLst>
            <p:seq>
              <p:cTn id="64" nodeType="mainSeq"/>
              <p:prevCondLst>
                <p:cond delay="0" evt="onPrev">
                  <p:tgtEl>
                    <p:sldTgt/>
                  </p:tgtEl>
                </p:cond>
              </p:prevCondLst>
              <p:nextCondLst>
                <p:cond delay="0" evt="onNext">
                  <p:tgtEl>
                    <p:sldTgt/>
                  </p:tgtEl>
                </p:cond>
              </p:nextCondLst>
            </p:seq>
          </p:childTnLst>
        </p:cTn>
      </p:par>
    </p:tnLst>
  </p:timing>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3"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Domain : Government</a:t>
            </a:r>
            <a:endParaRPr/>
          </a:p>
        </p:txBody>
      </p:sp>
      <p:sp>
        <p:nvSpPr>
          <p:cNvPr id="114" name="TextShape 2"/>
          <p:cNvSpPr txBox="1"/>
          <p:nvPr/>
        </p:nvSpPr>
        <p:spPr>
          <a:xfrm>
            <a:off x="233640" y="6675120"/>
            <a:ext cx="10007640" cy="602640"/>
          </a:xfrm>
          <a:prstGeom prst="rect">
            <a:avLst/>
          </a:prstGeom>
          <a:noFill/>
          <a:ln>
            <a:noFill/>
          </a:ln>
        </p:spPr>
        <p:txBody>
          <a:bodyPr lIns="90000" rIns="90000" tIns="45000" bIns="45000"/>
          <a:p>
            <a:r>
              <a:rPr lang="en-US">
                <a:latin typeface="Arial"/>
              </a:rPr>
              <a:t>By Tony Webster (Own work) [CC BY-SA 4.0 (http://creativecommons.org/licenses/by-sa/4.0)], via Wikimedia Commons</a:t>
            </a:r>
            <a:endParaRPr/>
          </a:p>
        </p:txBody>
      </p:sp>
      <p:sp>
        <p:nvSpPr>
          <p:cNvPr id="115" name="TextShape 3"/>
          <p:cNvSpPr txBox="1"/>
          <p:nvPr/>
        </p:nvSpPr>
        <p:spPr>
          <a:xfrm>
            <a:off x="91440" y="6035040"/>
            <a:ext cx="10242000" cy="602640"/>
          </a:xfrm>
          <a:prstGeom prst="rect">
            <a:avLst/>
          </a:prstGeom>
          <a:noFill/>
          <a:ln>
            <a:noFill/>
          </a:ln>
        </p:spPr>
        <p:txBody>
          <a:bodyPr lIns="90000" rIns="90000" tIns="45000" bIns="45000"/>
          <a:p>
            <a:r>
              <a:rPr lang="en-US">
                <a:latin typeface="Arial"/>
              </a:rPr>
              <a:t>https://upload.wikimedia.org/wikipedia/commons/1/1a/Andrew_W._Mellon_Auditorium_Washington_DC_6D2B4303.jpg</a:t>
            </a:r>
            <a:endParaRPr/>
          </a:p>
          <a:p>
            <a:endParaRPr/>
          </a:p>
        </p:txBody>
      </p:sp>
      <p:pic>
        <p:nvPicPr>
          <p:cNvPr id="116" name="" descr=""/>
          <p:cNvPicPr/>
          <p:nvPr/>
        </p:nvPicPr>
        <p:blipFill>
          <a:blip r:embed="rId1"/>
          <a:stretch/>
        </p:blipFill>
        <p:spPr>
          <a:xfrm>
            <a:off x="1749600" y="1463040"/>
            <a:ext cx="6580080" cy="4384440"/>
          </a:xfrm>
          <a:prstGeom prst="rect">
            <a:avLst/>
          </a:prstGeom>
          <a:ln>
            <a:noFill/>
          </a:ln>
        </p:spPr>
      </p:pic>
    </p:spTree>
  </p:cSld>
  <p:timing>
    <p:tnLst>
      <p:par>
        <p:cTn id="65" dur="indefinite" restart="never" nodeType="tmRoot">
          <p:childTnLst>
            <p:seq>
              <p:cTn id="66" nodeType="mainSeq"/>
              <p:prevCondLst>
                <p:cond delay="0" evt="onPrev">
                  <p:tgtEl>
                    <p:sldTgt/>
                  </p:tgtEl>
                </p:cond>
              </p:prevCondLst>
              <p:nextCondLst>
                <p:cond delay="0" evt="onNext">
                  <p:tgtEl>
                    <p:sldTgt/>
                  </p:tgtEl>
                </p:cond>
              </p:nextCondLst>
            </p:seq>
          </p:childTnLst>
        </p:cTn>
      </p:par>
    </p:tnLst>
  </p:timing>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7"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Government Data</a:t>
            </a:r>
            <a:endParaRPr/>
          </a:p>
        </p:txBody>
      </p:sp>
      <p:sp>
        <p:nvSpPr>
          <p:cNvPr id="11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http://opengovernmentdata.org/</a:t>
            </a:r>
            <a:endParaRPr/>
          </a:p>
          <a:p>
            <a:pPr>
              <a:buSzPct val="45000"/>
              <a:buFont typeface="StarSymbol"/>
              <a:buChar char=""/>
            </a:pPr>
            <a:r>
              <a:rPr lang="en-US" sz="3200">
                <a:latin typeface="Arial"/>
              </a:rPr>
              <a:t>Data produced or commissioned by government or government controlled entities Data which is open as defined in the Open Definition – that is, it can be freely used, reused and redistributed by anyone.</a:t>
            </a:r>
            <a:endParaRPr/>
          </a:p>
        </p:txBody>
      </p:sp>
    </p:spTree>
  </p:cSld>
  <p:timing>
    <p:tnLst>
      <p:par>
        <p:cTn id="67" dur="indefinite" restart="never" nodeType="tmRoot">
          <p:childTnLst>
            <p:seq>
              <p:cTn id="68" nodeType="mainSeq"/>
              <p:prevCondLst>
                <p:cond delay="0" evt="onPrev">
                  <p:tgtEl>
                    <p:sldTgt/>
                  </p:tgtEl>
                </p:cond>
              </p:prevCondLst>
              <p:nextCondLst>
                <p:cond delay="0" evt="onNext">
                  <p:tgtEl>
                    <p:sldTgt/>
                  </p:tgtEl>
                </p:cond>
              </p:nextCondLst>
            </p:seq>
          </p:childTnLst>
        </p:cTn>
      </p:par>
    </p:tnLst>
  </p:timing>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Data Policy</a:t>
            </a:r>
            <a:endParaRPr/>
          </a:p>
        </p:txBody>
      </p:sp>
      <p:sp>
        <p:nvSpPr>
          <p:cNvPr id="12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http://sunlightfoundation.com/opendataguidelines/</a:t>
            </a:r>
            <a:endParaRPr/>
          </a:p>
          <a:p>
            <a:pPr>
              <a:buSzPct val="45000"/>
              <a:buFont typeface="StarSymbol"/>
              <a:buChar char=""/>
            </a:pPr>
            <a:r>
              <a:rPr lang="en-US" sz="3200">
                <a:latin typeface="Arial"/>
              </a:rPr>
              <a:t>http://www.datainnovation.org/2014/08/state-open-data-policies-and-portals/</a:t>
            </a:r>
            <a:endParaRPr/>
          </a:p>
          <a:p>
            <a:pPr>
              <a:buSzPct val="45000"/>
              <a:buFont typeface="StarSymbol"/>
              <a:buChar char=""/>
            </a:pPr>
            <a:r>
              <a:rPr lang="en-US" sz="3200">
                <a:latin typeface="Arial"/>
              </a:rPr>
              <a:t>https://www.whitehouse.gov/open/about/policy</a:t>
            </a:r>
            <a:endParaRPr/>
          </a:p>
          <a:p>
            <a:pPr>
              <a:buSzPct val="45000"/>
              <a:buFont typeface="StarSymbol"/>
              <a:buChar char=""/>
            </a:pPr>
            <a:endParaRPr/>
          </a:p>
        </p:txBody>
      </p:sp>
    </p:spTree>
  </p:cSld>
  <p:timing>
    <p:tnLst>
      <p:par>
        <p:cTn id="69" dur="indefinite" restart="never" nodeType="tmRoot">
          <p:childTnLst>
            <p:seq>
              <p:cTn id="70" nodeType="mainSeq"/>
              <p:prevCondLst>
                <p:cond delay="0" evt="onPrev">
                  <p:tgtEl>
                    <p:sldTgt/>
                  </p:tgtEl>
                </p:cond>
              </p:prevCondLst>
              <p:nextCondLst>
                <p:cond delay="0" evt="onNext">
                  <p:tgtEl>
                    <p:sldTgt/>
                  </p:tgtEl>
                </p:cond>
              </p:nextCondLst>
            </p:seq>
          </p:childTnLst>
        </p:cTn>
      </p:par>
    </p:tnLst>
  </p:timing>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1"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Domain : Library</a:t>
            </a:r>
            <a:r>
              <a:rPr lang="en-US" sz="4400">
                <a:latin typeface="Arial"/>
              </a:rPr>
              <a:t>
</a:t>
            </a:r>
            <a:endParaRPr/>
          </a:p>
        </p:txBody>
      </p:sp>
      <p:pic>
        <p:nvPicPr>
          <p:cNvPr id="122" name="" descr=""/>
          <p:cNvPicPr/>
          <p:nvPr/>
        </p:nvPicPr>
        <p:blipFill>
          <a:blip r:embed="rId1"/>
          <a:stretch/>
        </p:blipFill>
        <p:spPr>
          <a:xfrm>
            <a:off x="1752840" y="1768680"/>
            <a:ext cx="6573600" cy="4384440"/>
          </a:xfrm>
          <a:prstGeom prst="rect">
            <a:avLst/>
          </a:prstGeom>
          <a:ln>
            <a:noFill/>
          </a:ln>
        </p:spPr>
      </p:pic>
      <p:sp>
        <p:nvSpPr>
          <p:cNvPr id="123" name="TextShape 2"/>
          <p:cNvSpPr txBox="1"/>
          <p:nvPr/>
        </p:nvSpPr>
        <p:spPr>
          <a:xfrm>
            <a:off x="1097280" y="6675120"/>
            <a:ext cx="8140680" cy="346680"/>
          </a:xfrm>
          <a:prstGeom prst="rect">
            <a:avLst/>
          </a:prstGeom>
          <a:noFill/>
          <a:ln>
            <a:noFill/>
          </a:ln>
        </p:spPr>
        <p:txBody>
          <a:bodyPr lIns="90000" rIns="90000" tIns="45000" bIns="45000"/>
          <a:p>
            <a:r>
              <a:rPr lang="en-US">
                <a:latin typeface="Arial"/>
              </a:rPr>
              <a:t>Carol M. Highsmith [Public domain or Public domain], via Wikimedia Commons</a:t>
            </a:r>
            <a:endParaRPr/>
          </a:p>
        </p:txBody>
      </p:sp>
    </p:spTree>
  </p:cSld>
  <p:timing>
    <p:tnLst>
      <p:par>
        <p:cTn id="71" dur="indefinite" restart="never" nodeType="tmRoot">
          <p:childTnLst>
            <p:seq>
              <p:cTn id="72" nodeType="mainSeq"/>
              <p:prevCondLst>
                <p:cond delay="0" evt="onPrev">
                  <p:tgtEl>
                    <p:sldTgt/>
                  </p:tgtEl>
                </p:cond>
              </p:prevCondLst>
              <p:nextCondLst>
                <p:cond delay="0" evt="onNext">
                  <p:tgtEl>
                    <p:sldTgt/>
                  </p:tgtEl>
                </p:cond>
              </p:nextCondLst>
            </p:seq>
          </p:childTnLst>
        </p:cTn>
      </p:par>
    </p:tnLst>
  </p:timing>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4"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Everything Exhibit</a:t>
            </a:r>
            <a:endParaRPr/>
          </a:p>
        </p:txBody>
      </p:sp>
      <p:sp>
        <p:nvSpPr>
          <p:cNvPr id="125"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http://labs.library.gvsu.edu/open/</a:t>
            </a:r>
            <a:endParaRPr/>
          </a:p>
          <a:p>
            <a:r>
              <a:rPr lang="en-US" sz="3200">
                <a:latin typeface="Arial"/>
              </a:rPr>
              <a:t>Grand Valley State University Libraries.</a:t>
            </a:r>
            <a:endParaRPr/>
          </a:p>
        </p:txBody>
      </p:sp>
      <p:pic>
        <p:nvPicPr>
          <p:cNvPr id="126" name="" descr=""/>
          <p:cNvPicPr/>
          <p:nvPr/>
        </p:nvPicPr>
        <p:blipFill>
          <a:blip r:embed="rId1"/>
          <a:stretch/>
        </p:blipFill>
        <p:spPr>
          <a:xfrm>
            <a:off x="53640" y="3157200"/>
            <a:ext cx="10079640" cy="2603520"/>
          </a:xfrm>
          <a:prstGeom prst="rect">
            <a:avLst/>
          </a:prstGeom>
          <a:ln>
            <a:noFill/>
          </a:ln>
        </p:spPr>
      </p:pic>
    </p:spTree>
  </p:cSld>
  <p:timing>
    <p:tnLst>
      <p:par>
        <p:cTn id="73" dur="indefinite" restart="never" nodeType="tmRoot">
          <p:childTnLst>
            <p:seq>
              <p:cTn id="74" nodeType="mainSeq"/>
              <p:prevCondLst>
                <p:cond delay="0" evt="onPrev">
                  <p:tgtEl>
                    <p:sldTgt/>
                  </p:tgtEl>
                </p:cond>
              </p:prevCondLst>
              <p:nextCondLst>
                <p:cond delay="0" evt="onNext">
                  <p:tgtEl>
                    <p:sldTgt/>
                  </p:tgtEl>
                </p:cond>
              </p:nextCondLst>
            </p:seq>
          </p:childTnLst>
        </p:cTn>
      </p:par>
    </p:tnLst>
  </p:timing>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7" name="TextShape 1"/>
          <p:cNvSpPr txBox="1"/>
          <p:nvPr/>
        </p:nvSpPr>
        <p:spPr>
          <a:xfrm>
            <a:off x="504000" y="297000"/>
            <a:ext cx="9071640" cy="1271160"/>
          </a:xfrm>
          <a:prstGeom prst="rect">
            <a:avLst/>
          </a:prstGeom>
          <a:noFill/>
          <a:ln>
            <a:noFill/>
          </a:ln>
        </p:spPr>
        <p:txBody>
          <a:bodyPr lIns="0" rIns="0" tIns="0" bIns="0" anchor="ctr"/>
          <a:p>
            <a:pPr algn="ctr"/>
            <a:r>
              <a:rPr lang="en-US" sz="4400">
                <a:latin typeface="Arial"/>
              </a:rPr>
              <a:t>Libraries are making scholarship accessible to all</a:t>
            </a:r>
            <a:endParaRPr/>
          </a:p>
        </p:txBody>
      </p:sp>
      <p:sp>
        <p:nvSpPr>
          <p:cNvPr id="12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http://americanlibrariesmagazine.org/2013/12/23/open-access-everything/</a:t>
            </a:r>
            <a:endParaRPr/>
          </a:p>
          <a:p>
            <a:pPr>
              <a:buSzPct val="45000"/>
              <a:buFont typeface="StarSymbol"/>
              <a:buChar char=""/>
            </a:pPr>
            <a:r>
              <a:rPr lang="en-US" sz="3200">
                <a:latin typeface="Arial"/>
              </a:rPr>
              <a:t>Libraries have spearheaded many projects designed to improve or transform publishing. Individually, they are simply intriguing; when viewed together they indicate a growing movement to help make publishing sustainable and research accessible.</a:t>
            </a:r>
            <a:endParaRPr/>
          </a:p>
        </p:txBody>
      </p:sp>
    </p:spTree>
  </p:cSld>
  <p:timing>
    <p:tnLst>
      <p:par>
        <p:cTn id="75" dur="indefinite" restart="never" nodeType="tmRoot">
          <p:childTnLst>
            <p:seq>
              <p:cTn id="76" nodeType="mainSeq"/>
              <p:prevCondLst>
                <p:cond delay="0" evt="onPrev">
                  <p:tgtEl>
                    <p:sldTgt/>
                  </p:tgtEl>
                </p:cond>
              </p:prevCondLst>
              <p:nextCondLst>
                <p:cond delay="0" evt="onNext">
                  <p:tgtEl>
                    <p:sldTgt/>
                  </p:tgtEl>
                </p:cond>
              </p:nextCondLst>
            </p:seq>
          </p:childTnLst>
        </p:cTn>
      </p:par>
    </p:tnLst>
  </p:timing>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Everything in Libraries</a:t>
            </a:r>
            <a:endParaRPr/>
          </a:p>
        </p:txBody>
      </p:sp>
      <p:sp>
        <p:nvSpPr>
          <p:cNvPr id="13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https://cynng.wordpress.com/2015/02/25/open-everything-in-libraries/</a:t>
            </a:r>
            <a:endParaRPr/>
          </a:p>
          <a:p>
            <a:pPr>
              <a:buSzPct val="45000"/>
              <a:buFont typeface="StarSymbol"/>
              <a:buChar char=""/>
            </a:pPr>
            <a:r>
              <a:rPr lang="en-US" sz="3200">
                <a:latin typeface="Arial"/>
              </a:rPr>
              <a:t>Open Collection Data </a:t>
            </a:r>
            <a:endParaRPr/>
          </a:p>
          <a:p>
            <a:pPr>
              <a:buSzPct val="45000"/>
              <a:buFont typeface="StarSymbol"/>
              <a:buChar char=""/>
            </a:pPr>
            <a:r>
              <a:rPr lang="en-US" sz="3200">
                <a:latin typeface="Arial"/>
              </a:rPr>
              <a:t>Open (Wifi) Access</a:t>
            </a:r>
            <a:endParaRPr/>
          </a:p>
          <a:p>
            <a:pPr>
              <a:buSzPct val="45000"/>
              <a:buFont typeface="StarSymbol"/>
              <a:buChar char=""/>
            </a:pPr>
            <a:r>
              <a:rPr lang="en-US" sz="3200">
                <a:latin typeface="Arial"/>
              </a:rPr>
              <a:t>Open Collections</a:t>
            </a:r>
            <a:endParaRPr/>
          </a:p>
          <a:p>
            <a:pPr>
              <a:buSzPct val="45000"/>
              <a:buFont typeface="StarSymbol"/>
              <a:buChar char=""/>
            </a:pPr>
            <a:r>
              <a:rPr lang="en-US" sz="3200">
                <a:latin typeface="Arial"/>
              </a:rPr>
              <a:t>Open Spaces</a:t>
            </a:r>
            <a:endParaRPr/>
          </a:p>
        </p:txBody>
      </p:sp>
    </p:spTree>
  </p:cSld>
  <p:timing>
    <p:tnLst>
      <p:par>
        <p:cTn id="77" dur="indefinite" restart="never" nodeType="tmRoot">
          <p:childTnLst>
            <p:seq>
              <p:cTn id="78"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5"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 </a:t>
            </a:r>
            <a:r>
              <a:rPr lang="en-US" sz="4400">
                <a:latin typeface="Arial"/>
              </a:rPr>
              <a:t>Aspects of Openness</a:t>
            </a:r>
            <a:endParaRPr/>
          </a:p>
        </p:txBody>
      </p:sp>
      <p:sp>
        <p:nvSpPr>
          <p:cNvPr id="4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inclusionality or open access</a:t>
            </a:r>
            <a:endParaRPr/>
          </a:p>
          <a:p>
            <a:pPr>
              <a:buSzPct val="45000"/>
              <a:buFont typeface="StarSymbol"/>
              <a:buChar char=""/>
            </a:pPr>
            <a:r>
              <a:rPr lang="en-US" sz="3200">
                <a:latin typeface="Arial"/>
              </a:rPr>
              <a:t>permission-less contributions</a:t>
            </a:r>
            <a:endParaRPr/>
          </a:p>
          <a:p>
            <a:pPr>
              <a:buSzPct val="45000"/>
              <a:buFont typeface="StarSymbol"/>
              <a:buChar char=""/>
            </a:pPr>
            <a:r>
              <a:rPr lang="en-US" sz="3200">
                <a:latin typeface="Arial"/>
              </a:rPr>
              <a:t>full transparency of that process</a:t>
            </a:r>
            <a:endParaRPr/>
          </a:p>
          <a:p>
            <a:pPr>
              <a:buSzPct val="45000"/>
              <a:buFont typeface="StarSymbol"/>
              <a:buChar char=""/>
            </a:pPr>
            <a:r>
              <a:rPr lang="en-US" sz="3200">
                <a:latin typeface="Arial"/>
              </a:rPr>
              <a:t>full share-ability and ‘changeability’ of the common material. </a:t>
            </a:r>
            <a:endParaRPr/>
          </a:p>
          <a:p>
            <a:pPr>
              <a:buSzPct val="45000"/>
              <a:buFont typeface="StarSymbol"/>
              <a:buChar char=""/>
            </a:pPr>
            <a:endParaRPr/>
          </a:p>
          <a:p>
            <a:pPr>
              <a:buSzPct val="45000"/>
              <a:buFont typeface="StarSymbol"/>
              <a:buChar char=""/>
            </a:pPr>
            <a:r>
              <a:rPr lang="en-US" sz="3200">
                <a:latin typeface="Arial"/>
              </a:rPr>
              <a:t>All these represent new social expectations, and are key ingredients of commons-based peer production as well.</a:t>
            </a:r>
            <a:endParaRPr/>
          </a:p>
          <a:p>
            <a:pPr>
              <a:buSzPct val="45000"/>
              <a:buFont typeface="StarSymbol"/>
              <a:buChar char=""/>
            </a:pPr>
            <a:endParaRPr/>
          </a:p>
        </p:txBody>
      </p:sp>
      <p:sp>
        <p:nvSpPr>
          <p:cNvPr id="47" name="TextShape 3"/>
          <p:cNvSpPr txBox="1"/>
          <p:nvPr/>
        </p:nvSpPr>
        <p:spPr>
          <a:xfrm>
            <a:off x="479160" y="6492240"/>
            <a:ext cx="8756280" cy="346680"/>
          </a:xfrm>
          <a:prstGeom prst="rect">
            <a:avLst/>
          </a:prstGeom>
          <a:noFill/>
          <a:ln>
            <a:noFill/>
          </a:ln>
        </p:spPr>
        <p:txBody>
          <a:bodyPr lIns="90000" rIns="90000" tIns="45000" bIns="45000"/>
          <a:p>
            <a:r>
              <a:rPr lang="en-US">
                <a:latin typeface="Arial"/>
              </a:rPr>
              <a:t>http://blog.p2pfoundation.net/open-everything-mindmap-and-visualization/2009/09/08</a:t>
            </a:r>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1"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Plos</a:t>
            </a:r>
            <a:endParaRPr/>
          </a:p>
        </p:txBody>
      </p:sp>
      <p:sp>
        <p:nvSpPr>
          <p:cNvPr id="132"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PLOS (Public Library of Science) is a nonprofit publisher and advocacy organization founded to accelerate progress in science and medicine by leading a transformation in research communication.</a:t>
            </a:r>
            <a:endParaRPr/>
          </a:p>
          <a:p>
            <a:pPr>
              <a:buSzPct val="45000"/>
              <a:buFont typeface="StarSymbol"/>
              <a:buChar char=""/>
            </a:pPr>
            <a:r>
              <a:rPr lang="en-US" sz="3200">
                <a:latin typeface="Arial"/>
              </a:rPr>
              <a:t>https://www.plos.org</a:t>
            </a:r>
            <a:endParaRPr/>
          </a:p>
        </p:txBody>
      </p:sp>
    </p:spTree>
  </p:cSld>
  <p:timing>
    <p:tnLst>
      <p:par>
        <p:cTn id="79" dur="indefinite" restart="never" nodeType="tmRoot">
          <p:childTnLst>
            <p:seq>
              <p:cTn id="80" nodeType="mainSeq"/>
              <p:prevCondLst>
                <p:cond delay="0" evt="onPrev">
                  <p:tgtEl>
                    <p:sldTgt/>
                  </p:tgtEl>
                </p:cond>
              </p:prevCondLst>
              <p:nextCondLst>
                <p:cond delay="0" evt="onNext">
                  <p:tgtEl>
                    <p:sldTgt/>
                  </p:tgtEl>
                </p:cond>
              </p:nextCondLst>
            </p:seq>
          </p:childTnLst>
        </p:cTn>
      </p:par>
    </p:tnLst>
  </p:timing>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3"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The Public Knowledge Project</a:t>
            </a:r>
            <a:endParaRPr/>
          </a:p>
        </p:txBody>
      </p:sp>
      <p:sp>
        <p:nvSpPr>
          <p:cNvPr id="134"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Public Knowledge Project: Open Source Tools for Open Access to Scholarly Communication</a:t>
            </a:r>
            <a:endParaRPr/>
          </a:p>
          <a:p>
            <a:pPr>
              <a:buSzPct val="45000"/>
              <a:buFont typeface="StarSymbol"/>
              <a:buChar char=""/>
            </a:pPr>
            <a:r>
              <a:rPr lang="en-US" sz="3200">
                <a:latin typeface="Arial"/>
              </a:rPr>
              <a:t>the Public Knowledge Project, a collective of academics, librarians, and technical genies, has been, since 1998, building open source software (free) publishing platforms that create an alternative path to commercial and subscription-based routes to scholarly communication. It sets out how its various website platforms, including Open Journal Systems, Open Conference Systems, and, recently, Open Monograph Press, provide a guided path through the editorial workflow of submission, review, editing, publishing and indexing</a:t>
            </a:r>
            <a:endParaRPr/>
          </a:p>
          <a:p>
            <a:pPr>
              <a:buSzPct val="45000"/>
              <a:buFont typeface="StarSymbol"/>
              <a:buChar char=""/>
            </a:pPr>
            <a:r>
              <a:rPr lang="en-US" sz="3200">
                <a:latin typeface="Arial"/>
              </a:rPr>
              <a:t>http://book.openingscience.org/tools/the_public_knowledge_project.html</a:t>
            </a:r>
            <a:endParaRPr/>
          </a:p>
        </p:txBody>
      </p:sp>
    </p:spTree>
  </p:cSld>
  <p:timing>
    <p:tnLst>
      <p:par>
        <p:cTn id="81" dur="indefinite" restart="never" nodeType="tmRoot">
          <p:childTnLst>
            <p:seq>
              <p:cTn id="82" nodeType="mainSeq"/>
              <p:prevCondLst>
                <p:cond delay="0" evt="onPrev">
                  <p:tgtEl>
                    <p:sldTgt/>
                  </p:tgtEl>
                </p:cond>
              </p:prevCondLst>
              <p:nextCondLst>
                <p:cond delay="0" evt="onNext">
                  <p:tgtEl>
                    <p:sldTgt/>
                  </p:tgtEl>
                </p:cond>
              </p:nextCondLst>
            </p:seq>
          </p:childTnLst>
        </p:cTn>
      </p:par>
    </p:tnLst>
  </p:timing>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5"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Ubunutu In Libraries</a:t>
            </a:r>
            <a:endParaRPr/>
          </a:p>
        </p:txBody>
      </p:sp>
      <p:sp>
        <p:nvSpPr>
          <p:cNvPr id="13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https://wiki.ubuntu.com/UbuntuInLibraries</a:t>
            </a:r>
            <a:endParaRPr/>
          </a:p>
          <a:p>
            <a:pPr>
              <a:buSzPct val="45000"/>
              <a:buFont typeface="StarSymbol"/>
              <a:buChar char=""/>
            </a:pPr>
            <a:r>
              <a:rPr lang="en-US" sz="3200">
                <a:latin typeface="Arial"/>
              </a:rPr>
              <a:t>Produce a simple guide to approach local libraries to accept donations of professionally / home-produced CD-ROM images of Ubuntu's various distributions (initially, i386, PPC and AMD64) </a:t>
            </a:r>
            <a:endParaRPr/>
          </a:p>
        </p:txBody>
      </p:sp>
    </p:spTree>
  </p:cSld>
  <p:timing>
    <p:tnLst>
      <p:par>
        <p:cTn id="83" dur="indefinite" restart="never" nodeType="tmRoot">
          <p:childTnLst>
            <p:seq>
              <p:cTn id="84" nodeType="mainSeq"/>
              <p:prevCondLst>
                <p:cond delay="0" evt="onPrev">
                  <p:tgtEl>
                    <p:sldTgt/>
                  </p:tgtEl>
                </p:cond>
              </p:prevCondLst>
              <p:nextCondLst>
                <p:cond delay="0" evt="onNext">
                  <p:tgtEl>
                    <p:sldTgt/>
                  </p:tgtEl>
                </p:cond>
              </p:nextCondLst>
            </p:seq>
          </p:childTnLst>
        </p:cTn>
      </p:par>
    </p:tnLst>
  </p:timing>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7" name="TextShape 1"/>
          <p:cNvSpPr txBox="1"/>
          <p:nvPr/>
        </p:nvSpPr>
        <p:spPr>
          <a:xfrm>
            <a:off x="504000" y="-5040"/>
            <a:ext cx="9071640" cy="1875240"/>
          </a:xfrm>
          <a:prstGeom prst="rect">
            <a:avLst/>
          </a:prstGeom>
          <a:noFill/>
          <a:ln>
            <a:noFill/>
          </a:ln>
        </p:spPr>
        <p:txBody>
          <a:bodyPr lIns="0" rIns="0" tIns="0" bIns="0" anchor="ctr"/>
          <a:p>
            <a:pPr algn="ctr"/>
            <a:r>
              <a:rPr lang="en-US" sz="4400">
                <a:latin typeface="Arial"/>
              </a:rPr>
              <a:t>http://en.wikipedia.org/wiki/Wikipedia:GLAM</a:t>
            </a:r>
            <a:r>
              <a:rPr lang="en-US" sz="4400">
                <a:latin typeface="Arial"/>
              </a:rPr>
              <a:t>
</a:t>
            </a:r>
            <a:endParaRPr/>
          </a:p>
        </p:txBody>
      </p:sp>
      <p:sp>
        <p:nvSpPr>
          <p:cNvPr id="13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GLAM-Wiki initiative ("galleries, libraries, archives, and museums" with Wikipedia; also including botanic and zoological gardens) helps cultural institutions share their resources with the world through collaborative projects with experienced Wikipedia editors.</a:t>
            </a:r>
            <a:endParaRPr/>
          </a:p>
        </p:txBody>
      </p:sp>
    </p:spTree>
  </p:cSld>
  <p:timing>
    <p:tnLst>
      <p:par>
        <p:cTn id="85" dur="indefinite" restart="never" nodeType="tmRoot">
          <p:childTnLst>
            <p:seq>
              <p:cTn id="86" nodeType="mainSeq"/>
              <p:prevCondLst>
                <p:cond delay="0" evt="onPrev">
                  <p:tgtEl>
                    <p:sldTgt/>
                  </p:tgtEl>
                </p:cond>
              </p:prevCondLst>
              <p:nextCondLst>
                <p:cond delay="0" evt="onNext">
                  <p:tgtEl>
                    <p:sldTgt/>
                  </p:tgtEl>
                </p:cond>
              </p:nextCondLst>
            </p:seq>
          </p:childTnLst>
        </p:cTn>
      </p:par>
    </p:tnLst>
  </p:timing>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9" name="TextShape 1"/>
          <p:cNvSpPr txBox="1"/>
          <p:nvPr/>
        </p:nvSpPr>
        <p:spPr>
          <a:xfrm>
            <a:off x="504000" y="297000"/>
            <a:ext cx="9071640" cy="1271160"/>
          </a:xfrm>
          <a:prstGeom prst="rect">
            <a:avLst/>
          </a:prstGeom>
          <a:noFill/>
          <a:ln>
            <a:noFill/>
          </a:ln>
        </p:spPr>
        <p:txBody>
          <a:bodyPr lIns="0" rIns="0" tIns="0" bIns="0" anchor="ctr"/>
          <a:p>
            <a:pPr algn="ctr"/>
            <a:r>
              <a:rPr lang="en-US" sz="4400">
                <a:latin typeface="Arial"/>
              </a:rPr>
              <a:t>Join the FSF in calling on libraries to eliminate DRM </a:t>
            </a:r>
            <a:endParaRPr/>
          </a:p>
        </p:txBody>
      </p:sp>
      <p:sp>
        <p:nvSpPr>
          <p:cNvPr id="14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http://www.fsf.org/news/DRMLibraryAction.html</a:t>
            </a:r>
            <a:endParaRPr/>
          </a:p>
          <a:p>
            <a:pPr>
              <a:buSzPct val="45000"/>
              <a:buFont typeface="StarSymbol"/>
              <a:buChar char=""/>
            </a:pPr>
            <a:r>
              <a:rPr lang="en-US" sz="3200">
                <a:latin typeface="Arial"/>
              </a:rPr>
              <a:t>”</a:t>
            </a:r>
            <a:r>
              <a:rPr lang="en-US" sz="3200">
                <a:latin typeface="Arial"/>
              </a:rPr>
              <a:t>There is another, deeper issue at stake here. The tendency of digitalization is to convert public libraries into retail stores for vendors of digital works. The choice to distribute information in a secret format--information designed to evaporate and become unreadable--is the antithesis of the spirit of the public library.”</a:t>
            </a:r>
            <a:endParaRPr/>
          </a:p>
          <a:p>
            <a:pPr>
              <a:buSzPct val="45000"/>
              <a:buFont typeface="StarSymbol"/>
              <a:buChar char=""/>
            </a:pPr>
            <a:r>
              <a:rPr lang="en-US" sz="3200">
                <a:latin typeface="Arial"/>
              </a:rPr>
              <a:t>http://www.defectivebydesign.org/LetterToLibraries</a:t>
            </a:r>
            <a:endParaRPr/>
          </a:p>
        </p:txBody>
      </p:sp>
    </p:spTree>
  </p:cSld>
  <p:timing>
    <p:tnLst>
      <p:par>
        <p:cTn id="87" dur="indefinite" restart="never" nodeType="tmRoot">
          <p:childTnLst>
            <p:seq>
              <p:cTn id="8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8"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Enablers of Openness</a:t>
            </a:r>
            <a:endParaRPr/>
          </a:p>
        </p:txBody>
      </p:sp>
      <p:sp>
        <p:nvSpPr>
          <p:cNvPr id="49"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Definitions :minimal conditions for openness </a:t>
            </a:r>
            <a:endParaRPr/>
          </a:p>
          <a:p>
            <a:pPr>
              <a:buSzPct val="45000"/>
              <a:buFont typeface="StarSymbol"/>
              <a:buChar char=""/>
            </a:pPr>
            <a:r>
              <a:rPr lang="en-US" sz="3200">
                <a:latin typeface="Arial"/>
              </a:rPr>
              <a:t>Source code</a:t>
            </a:r>
            <a:endParaRPr/>
          </a:p>
          <a:p>
            <a:pPr>
              <a:buSzPct val="45000"/>
              <a:buFont typeface="StarSymbol"/>
              <a:buChar char=""/>
            </a:pPr>
            <a:r>
              <a:rPr lang="en-US" sz="3200">
                <a:latin typeface="Arial"/>
              </a:rPr>
              <a:t>Licenses</a:t>
            </a:r>
            <a:endParaRPr/>
          </a:p>
          <a:p>
            <a:pPr>
              <a:buSzPct val="45000"/>
              <a:buFont typeface="StarSymbol"/>
              <a:buChar char=""/>
            </a:pPr>
            <a:r>
              <a:rPr lang="en-US" sz="3200">
                <a:latin typeface="Arial"/>
              </a:rPr>
              <a:t>Standards</a:t>
            </a:r>
            <a:endParaRPr/>
          </a:p>
          <a:p>
            <a:pPr>
              <a:buSzPct val="45000"/>
              <a:buFont typeface="StarSymbol"/>
              <a:buChar char=""/>
            </a:pPr>
            <a:r>
              <a:rPr lang="en-US" sz="3200">
                <a:latin typeface="Arial"/>
              </a:rPr>
              <a:t>Access </a:t>
            </a:r>
            <a:endParaRPr/>
          </a:p>
          <a:p>
            <a:pPr>
              <a:buSzPct val="45000"/>
              <a:buFont typeface="StarSymbol"/>
              <a:buChar char=""/>
            </a:pPr>
            <a:r>
              <a:rPr lang="en-US" sz="3200">
                <a:latin typeface="Arial"/>
              </a:rPr>
              <a:t>Data</a:t>
            </a:r>
            <a:endParaRPr/>
          </a:p>
          <a:p>
            <a:pPr>
              <a:buSzPct val="45000"/>
              <a:buFont typeface="StarSymbol"/>
              <a:buChar char=""/>
            </a:pPr>
            <a:r>
              <a:rPr lang="en-US" sz="3200">
                <a:latin typeface="Arial"/>
              </a:rPr>
              <a:t>Governance / Open Source Organization</a:t>
            </a:r>
            <a:endParaRPr/>
          </a:p>
          <a:p>
            <a:pPr>
              <a:buSzPct val="45000"/>
              <a:buFont typeface="StarSymbol"/>
              <a:buChar char=""/>
            </a:pPr>
            <a:r>
              <a:rPr lang="en-US" sz="3200">
                <a:latin typeface="Arial"/>
              </a:rPr>
              <a:t>Facilitation : Open Space</a:t>
            </a:r>
            <a:endParaRPr/>
          </a:p>
          <a:p>
            <a:pPr>
              <a:buSzPct val="45000"/>
              <a:buFont typeface="StarSymbol"/>
              <a:buChar char=""/>
            </a:pPr>
            <a:r>
              <a:rPr lang="en-US" sz="3200">
                <a:latin typeface="Arial"/>
              </a:rPr>
              <a:t>http://blog.p2pfoundation.net/open-everything-mindmap-and-visualization/2009/09/08</a:t>
            </a:r>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0"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Infrastructure of Openness</a:t>
            </a:r>
            <a:endParaRPr/>
          </a:p>
        </p:txBody>
      </p:sp>
      <p:sp>
        <p:nvSpPr>
          <p:cNvPr id="51"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platforms, both virtual and physical, which allow us to produce in a open way: </a:t>
            </a:r>
            <a:endParaRPr/>
          </a:p>
          <a:p>
            <a:pPr>
              <a:buSzPct val="45000"/>
              <a:buFont typeface="StarSymbol"/>
              <a:buChar char=""/>
            </a:pPr>
            <a:r>
              <a:rPr lang="en-US" sz="3200">
                <a:latin typeface="Arial"/>
              </a:rPr>
              <a:t>open collaborative technical platforms, </a:t>
            </a:r>
            <a:endParaRPr/>
          </a:p>
          <a:p>
            <a:pPr>
              <a:buSzPct val="45000"/>
              <a:buFont typeface="StarSymbol"/>
              <a:buChar char=""/>
            </a:pPr>
            <a:r>
              <a:rPr lang="en-US" sz="3200">
                <a:latin typeface="Arial"/>
              </a:rPr>
              <a:t>open places where we can gather</a:t>
            </a:r>
            <a:endParaRPr/>
          </a:p>
          <a:p>
            <a:pPr>
              <a:buSzPct val="45000"/>
              <a:buFont typeface="StarSymbol"/>
              <a:buChar char=""/>
            </a:pPr>
            <a:r>
              <a:rPr lang="en-US" sz="3200">
                <a:latin typeface="Arial"/>
              </a:rPr>
              <a:t>open media and communication infrastructures we can use</a:t>
            </a:r>
            <a:endParaRPr/>
          </a:p>
          <a:p>
            <a:pPr>
              <a:buSzPct val="45000"/>
              <a:buFont typeface="StarSymbol"/>
              <a:buChar char=""/>
            </a:pPr>
            <a:r>
              <a:rPr lang="en-US" sz="3200">
                <a:latin typeface="Arial"/>
              </a:rPr>
              <a:t>open and free software knowledge and scientific data</a:t>
            </a:r>
            <a:endParaRPr/>
          </a:p>
          <a:p>
            <a:pPr>
              <a:buSzPct val="45000"/>
              <a:buFont typeface="StarSymbol"/>
              <a:buChar char=""/>
            </a:pPr>
            <a:r>
              <a:rPr lang="en-US" sz="3200">
                <a:latin typeface="Arial"/>
              </a:rPr>
              <a:t>ability to live in open and free villages and urban spaces, which connect local production with global open design communities.</a:t>
            </a:r>
            <a:endParaRPr/>
          </a:p>
        </p:txBody>
      </p:sp>
      <p:sp>
        <p:nvSpPr>
          <p:cNvPr id="52" name="TextShape 3"/>
          <p:cNvSpPr txBox="1"/>
          <p:nvPr/>
        </p:nvSpPr>
        <p:spPr>
          <a:xfrm>
            <a:off x="255240" y="6220080"/>
            <a:ext cx="10260360" cy="546480"/>
          </a:xfrm>
          <a:prstGeom prst="rect">
            <a:avLst/>
          </a:prstGeom>
          <a:noFill/>
          <a:ln>
            <a:noFill/>
          </a:ln>
        </p:spPr>
        <p:txBody>
          <a:bodyPr lIns="0" rIns="0" tIns="0" bIns="0"/>
          <a:p>
            <a:pPr>
              <a:buSzPct val="45000"/>
              <a:buFont typeface="StarSymbol"/>
              <a:buChar char=""/>
            </a:pPr>
            <a:r>
              <a:rPr lang="en-US" sz="3200">
                <a:latin typeface="Arial"/>
              </a:rPr>
              <a:t>http://blog.p2pfoundation.net/open-everything-mindmap-and-visualization/2009/09/08</a:t>
            </a:r>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3"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Practices of Openness</a:t>
            </a:r>
            <a:endParaRPr/>
          </a:p>
        </p:txBody>
      </p:sp>
      <p:sp>
        <p:nvSpPr>
          <p:cNvPr id="54"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Knowledge and Science</a:t>
            </a:r>
            <a:endParaRPr/>
          </a:p>
          <a:p>
            <a:pPr>
              <a:buSzPct val="45000"/>
              <a:buFont typeface="StarSymbol"/>
              <a:buChar char=""/>
            </a:pPr>
            <a:r>
              <a:rPr lang="en-US" sz="3200">
                <a:latin typeface="Arial"/>
              </a:rPr>
              <a:t>Open and Free Software</a:t>
            </a:r>
            <a:endParaRPr/>
          </a:p>
          <a:p>
            <a:pPr>
              <a:buSzPct val="45000"/>
              <a:buFont typeface="StarSymbol"/>
              <a:buChar char=""/>
            </a:pPr>
            <a:r>
              <a:rPr lang="en-US" sz="3200">
                <a:latin typeface="Arial"/>
              </a:rPr>
              <a:t>Open Designs</a:t>
            </a:r>
            <a:endParaRPr/>
          </a:p>
          <a:p>
            <a:pPr>
              <a:buSzPct val="45000"/>
              <a:buFont typeface="StarSymbol"/>
              <a:buChar char=""/>
            </a:pPr>
            <a:r>
              <a:rPr lang="en-US" sz="3200">
                <a:latin typeface="Arial"/>
              </a:rPr>
              <a:t>Open Hardware</a:t>
            </a:r>
            <a:endParaRPr/>
          </a:p>
          <a:p>
            <a:pPr>
              <a:buSzPct val="45000"/>
              <a:buFont typeface="StarSymbol"/>
              <a:buChar char=""/>
            </a:pPr>
            <a:r>
              <a:rPr lang="en-US" sz="3200">
                <a:latin typeface="Arial"/>
              </a:rPr>
              <a:t>Open Currencies</a:t>
            </a:r>
            <a:endParaRPr/>
          </a:p>
          <a:p>
            <a:pPr>
              <a:buSzPct val="45000"/>
              <a:buFont typeface="StarSymbol"/>
              <a:buChar char=""/>
            </a:pPr>
            <a:r>
              <a:rPr lang="en-US" sz="3200">
                <a:latin typeface="Arial"/>
              </a:rPr>
              <a:t>Open Capital</a:t>
            </a:r>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Products of Openness</a:t>
            </a:r>
            <a:endParaRPr/>
          </a:p>
        </p:txBody>
      </p:sp>
      <p:sp>
        <p:nvSpPr>
          <p:cNvPr id="5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3d printed items</a:t>
            </a:r>
            <a:endParaRPr/>
          </a:p>
          <a:p>
            <a:pPr>
              <a:buSzPct val="45000"/>
              <a:buFont typeface="StarSymbol"/>
              <a:buChar char=""/>
            </a:pPr>
            <a:r>
              <a:rPr lang="en-US" sz="3200">
                <a:latin typeface="Arial"/>
              </a:rPr>
              <a:t>Open textbooks</a:t>
            </a:r>
            <a:endParaRPr/>
          </a:p>
          <a:p>
            <a:pPr>
              <a:buSzPct val="45000"/>
              <a:buFont typeface="StarSymbol"/>
              <a:buChar char=""/>
            </a:pPr>
            <a:r>
              <a:rPr lang="en-US" sz="3200">
                <a:latin typeface="Arial"/>
              </a:rPr>
              <a:t>Open government data</a:t>
            </a:r>
            <a:endParaRPr/>
          </a:p>
          <a:p>
            <a:pPr>
              <a:buSzPct val="45000"/>
              <a:buFont typeface="StarSymbol"/>
              <a:buChar char=""/>
            </a:pPr>
            <a:r>
              <a:rPr lang="en-US" sz="3200">
                <a:latin typeface="Arial"/>
              </a:rPr>
              <a:t>Open source software</a:t>
            </a:r>
            <a:endParaRPr/>
          </a:p>
          <a:p>
            <a:pPr>
              <a:buSzPct val="45000"/>
              <a:buFont typeface="StarSymbol"/>
              <a:buChar char=""/>
            </a:pPr>
            <a:r>
              <a:rPr lang="en-US" sz="3200">
                <a:latin typeface="Arial"/>
              </a:rPr>
              <a:t>Open course ware</a:t>
            </a:r>
            <a:endParaRPr/>
          </a:p>
          <a:p>
            <a:pPr>
              <a:buSzPct val="45000"/>
              <a:buFont typeface="StarSymbol"/>
              <a:buChar char=""/>
            </a:pPr>
            <a:r>
              <a:rPr lang="en-US" sz="3200">
                <a:latin typeface="Arial"/>
              </a:rPr>
              <a:t>Open library collection data</a:t>
            </a:r>
            <a:endParaRPr/>
          </a:p>
          <a:p>
            <a:pPr>
              <a:buSzPct val="45000"/>
              <a:buFont typeface="StarSymbol"/>
              <a:buChar char=""/>
            </a:pPr>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7"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Domains of Openness</a:t>
            </a:r>
            <a:endParaRPr/>
          </a:p>
        </p:txBody>
      </p:sp>
      <p:sp>
        <p:nvSpPr>
          <p:cNvPr id="5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Hardware</a:t>
            </a:r>
            <a:endParaRPr/>
          </a:p>
          <a:p>
            <a:pPr>
              <a:buSzPct val="45000"/>
              <a:buFont typeface="StarSymbol"/>
              <a:buChar char=""/>
            </a:pPr>
            <a:r>
              <a:rPr lang="en-US" sz="3200">
                <a:latin typeface="Arial"/>
              </a:rPr>
              <a:t>Open Government</a:t>
            </a:r>
            <a:endParaRPr/>
          </a:p>
          <a:p>
            <a:pPr>
              <a:buSzPct val="45000"/>
              <a:buFont typeface="StarSymbol"/>
              <a:buChar char=""/>
            </a:pPr>
            <a:r>
              <a:rPr lang="en-US" sz="3200">
                <a:latin typeface="Arial"/>
              </a:rPr>
              <a:t>Open street map</a:t>
            </a:r>
            <a:endParaRPr/>
          </a:p>
          <a:p>
            <a:pPr>
              <a:buSzPct val="45000"/>
              <a:buFont typeface="StarSymbol"/>
              <a:buChar char=""/>
            </a:pPr>
            <a:r>
              <a:rPr lang="en-US" sz="3200">
                <a:latin typeface="Arial"/>
              </a:rPr>
              <a:t>Wikipedia</a:t>
            </a:r>
            <a:endParaRPr/>
          </a:p>
          <a:p>
            <a:pPr>
              <a:buSzPct val="45000"/>
              <a:buFont typeface="StarSymbol"/>
              <a:buChar char=""/>
            </a:pPr>
            <a:r>
              <a:rPr lang="en-US" sz="3200">
                <a:latin typeface="Arial"/>
              </a:rPr>
              <a:t>Open Libraries</a:t>
            </a:r>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